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 id="2147483691" r:id="rId5"/>
    <p:sldMasterId id="2147483704" r:id="rId6"/>
    <p:sldMasterId id="2147483717" r:id="rId7"/>
  </p:sldMasterIdLst>
  <p:notesMasterIdLst>
    <p:notesMasterId r:id="rId45"/>
  </p:notesMasterIdLst>
  <p:sldIdLst>
    <p:sldId id="450" r:id="rId8"/>
    <p:sldId id="410" r:id="rId9"/>
    <p:sldId id="451" r:id="rId10"/>
    <p:sldId id="452" r:id="rId11"/>
    <p:sldId id="449" r:id="rId12"/>
    <p:sldId id="415" r:id="rId13"/>
    <p:sldId id="426" r:id="rId14"/>
    <p:sldId id="448" r:id="rId15"/>
    <p:sldId id="456" r:id="rId16"/>
    <p:sldId id="417" r:id="rId17"/>
    <p:sldId id="457" r:id="rId18"/>
    <p:sldId id="434" r:id="rId19"/>
    <p:sldId id="458" r:id="rId20"/>
    <p:sldId id="459" r:id="rId21"/>
    <p:sldId id="460" r:id="rId22"/>
    <p:sldId id="461" r:id="rId23"/>
    <p:sldId id="462" r:id="rId24"/>
    <p:sldId id="463" r:id="rId25"/>
    <p:sldId id="465" r:id="rId26"/>
    <p:sldId id="466" r:id="rId27"/>
    <p:sldId id="467" r:id="rId28"/>
    <p:sldId id="468" r:id="rId29"/>
    <p:sldId id="469" r:id="rId30"/>
    <p:sldId id="453" r:id="rId31"/>
    <p:sldId id="429" r:id="rId32"/>
    <p:sldId id="471" r:id="rId33"/>
    <p:sldId id="435" r:id="rId34"/>
    <p:sldId id="473" r:id="rId35"/>
    <p:sldId id="474" r:id="rId36"/>
    <p:sldId id="436" r:id="rId37"/>
    <p:sldId id="475" r:id="rId38"/>
    <p:sldId id="455" r:id="rId39"/>
    <p:sldId id="476" r:id="rId40"/>
    <p:sldId id="477" r:id="rId41"/>
    <p:sldId id="446" r:id="rId42"/>
    <p:sldId id="447" r:id="rId43"/>
    <p:sldId id="40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17FD41-7516-14E4-28EC-9EDA718D0E38}" name="Izel Karaoglu" initials="IK" userId="S::izel.karaoglu@undp.org::0324853d-3d06-43c0-96b6-d1a6d5104983" providerId="AD"/>
  <p188:author id="{54501D4E-9689-4057-BA76-F9B887FE214C}" name="Gokhan Dikmener" initials="GD" userId="S::gokhan.dikmener@undp.org::9723776f-4214-4c1d-a3cf-ef6f76b31897" providerId="AD"/>
  <p188:author id="{7EE290B3-41AE-3A4B-7BAA-4A2FF2A2DB4F}" name="Dina Akylbekova" initials="DA" userId="S::dina.akylbekova@undp.org::d0186547-350c-4ee8-9f3b-afe70f175dd5" providerId="AD"/>
  <p188:author id="{AD2977F2-1110-00CA-B921-CFBBF1E22859}" name="Ipek beril Benli" initials="IB" userId="S::ipek.beril.benli@undp.org::8f9c5f4b-b22c-49ff-bdd5-d07e2760743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77F"/>
    <a:srgbClr val="4CA3AA"/>
    <a:srgbClr val="FFC837"/>
    <a:srgbClr val="FFC836"/>
    <a:srgbClr val="2B2551"/>
    <a:srgbClr val="5059B3"/>
    <a:srgbClr val="BFBFBF"/>
    <a:srgbClr val="8165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B2A29B-142B-8C41-8889-5FD9FDDEDB27}" v="173" dt="2023-12-06T13:45:24.3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8"/>
    <p:restoredTop sz="90785"/>
  </p:normalViewPr>
  <p:slideViewPr>
    <p:cSldViewPr snapToGrid="0">
      <p:cViewPr varScale="1">
        <p:scale>
          <a:sx n="140" d="100"/>
          <a:sy n="140" d="100"/>
        </p:scale>
        <p:origin x="2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heme" Target="theme/theme1.xml"/><Relationship Id="rId8" Type="http://schemas.openxmlformats.org/officeDocument/2006/relationships/slide" Target="slides/slide1.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08E503-F7A7-FC45-ADD5-962022CA6E59}" type="doc">
      <dgm:prSet loTypeId="urn:microsoft.com/office/officeart/2005/8/layout/bProcess3" loCatId="" qsTypeId="urn:microsoft.com/office/officeart/2005/8/quickstyle/simple1" qsCatId="simple" csTypeId="urn:microsoft.com/office/officeart/2005/8/colors/accent1_2" csCatId="accent1" phldr="1"/>
      <dgm:spPr/>
      <dgm:t>
        <a:bodyPr/>
        <a:lstStyle/>
        <a:p>
          <a:endParaRPr lang="en-US"/>
        </a:p>
      </dgm:t>
    </dgm:pt>
    <dgm:pt modelId="{33D4519F-7A70-304D-AAFE-BE8D13B0655F}">
      <dgm:prSet phldrT="[Text]"/>
      <dgm:spPr>
        <a:solidFill>
          <a:schemeClr val="accent2"/>
        </a:solidFill>
      </dgm:spPr>
      <dgm:t>
        <a:bodyPr/>
        <a:lstStyle/>
        <a:p>
          <a:r>
            <a:rPr lang="en-US" dirty="0"/>
            <a:t>Online Survey by UPSA researchers</a:t>
          </a:r>
        </a:p>
      </dgm:t>
    </dgm:pt>
    <dgm:pt modelId="{B9F9FA4B-0824-DF4C-A189-E77CFC977C90}" type="parTrans" cxnId="{71814960-FB0A-274D-9F54-DF370C839818}">
      <dgm:prSet/>
      <dgm:spPr/>
      <dgm:t>
        <a:bodyPr/>
        <a:lstStyle/>
        <a:p>
          <a:endParaRPr lang="en-US"/>
        </a:p>
      </dgm:t>
    </dgm:pt>
    <dgm:pt modelId="{13DE8055-0B52-884E-A924-1A237889540D}" type="sibTrans" cxnId="{71814960-FB0A-274D-9F54-DF370C839818}">
      <dgm:prSet/>
      <dgm:spPr/>
      <dgm:t>
        <a:bodyPr/>
        <a:lstStyle/>
        <a:p>
          <a:endParaRPr lang="en-US"/>
        </a:p>
      </dgm:t>
    </dgm:pt>
    <dgm:pt modelId="{9C388549-4FAD-6B41-B953-88058F1CD797}">
      <dgm:prSet phldrT="[Text]"/>
      <dgm:spPr>
        <a:solidFill>
          <a:schemeClr val="accent2"/>
        </a:solidFill>
      </dgm:spPr>
      <dgm:t>
        <a:bodyPr/>
        <a:lstStyle/>
        <a:p>
          <a:r>
            <a:rPr lang="en-US" b="0" i="0" u="none" dirty="0"/>
            <a:t>Exploring Connectivity, Engagement, and Demographics</a:t>
          </a:r>
          <a:endParaRPr lang="en-US" dirty="0"/>
        </a:p>
      </dgm:t>
    </dgm:pt>
    <dgm:pt modelId="{D3FA89B2-F674-0F4D-98A0-7B102634DBC2}" type="parTrans" cxnId="{C634DA50-4A37-9945-98C1-242AAD33527E}">
      <dgm:prSet/>
      <dgm:spPr/>
      <dgm:t>
        <a:bodyPr/>
        <a:lstStyle/>
        <a:p>
          <a:endParaRPr lang="en-US"/>
        </a:p>
      </dgm:t>
    </dgm:pt>
    <dgm:pt modelId="{0A2E7D40-3C5A-D744-8F29-CDD0F268DAF2}" type="sibTrans" cxnId="{C634DA50-4A37-9945-98C1-242AAD33527E}">
      <dgm:prSet/>
      <dgm:spPr/>
      <dgm:t>
        <a:bodyPr/>
        <a:lstStyle/>
        <a:p>
          <a:endParaRPr lang="en-US"/>
        </a:p>
      </dgm:t>
    </dgm:pt>
    <dgm:pt modelId="{2A1BBD14-5DED-4948-BC66-FE5C79B56CF8}">
      <dgm:prSet phldrT="[Text]"/>
      <dgm:spPr>
        <a:solidFill>
          <a:schemeClr val="accent2"/>
        </a:solidFill>
      </dgm:spPr>
      <dgm:t>
        <a:bodyPr/>
        <a:lstStyle/>
        <a:p>
          <a:r>
            <a:rPr lang="en-US" b="0" i="0" u="none" dirty="0"/>
            <a:t>Exploring Academic Engagement: A Survey of UPSA Virtual Students</a:t>
          </a:r>
          <a:endParaRPr lang="en-US" dirty="0"/>
        </a:p>
      </dgm:t>
    </dgm:pt>
    <dgm:pt modelId="{E23A9ACD-A497-CD4F-9A09-2D0C16066544}" type="parTrans" cxnId="{19C83312-877F-DC49-84B5-DA3C5CBCDFA8}">
      <dgm:prSet/>
      <dgm:spPr/>
      <dgm:t>
        <a:bodyPr/>
        <a:lstStyle/>
        <a:p>
          <a:endParaRPr lang="en-US"/>
        </a:p>
      </dgm:t>
    </dgm:pt>
    <dgm:pt modelId="{D8073CBE-326C-524A-841E-CB1ED5A27B13}" type="sibTrans" cxnId="{19C83312-877F-DC49-84B5-DA3C5CBCDFA8}">
      <dgm:prSet/>
      <dgm:spPr/>
      <dgm:t>
        <a:bodyPr/>
        <a:lstStyle/>
        <a:p>
          <a:endParaRPr lang="en-US"/>
        </a:p>
      </dgm:t>
    </dgm:pt>
    <dgm:pt modelId="{C6283B29-CACB-BB47-8931-2D38A47B4799}">
      <dgm:prSet phldrT="[Text]"/>
      <dgm:spPr>
        <a:solidFill>
          <a:schemeClr val="accent2"/>
        </a:solidFill>
      </dgm:spPr>
      <dgm:t>
        <a:bodyPr/>
        <a:lstStyle/>
        <a:p>
          <a:r>
            <a:rPr lang="en-US" b="0" i="0" u="none" dirty="0"/>
            <a:t>Data Sufficiency: 623 Student Profiles</a:t>
          </a:r>
          <a:endParaRPr lang="en-US" dirty="0"/>
        </a:p>
      </dgm:t>
    </dgm:pt>
    <dgm:pt modelId="{7B2E9758-A713-2D44-9426-79269DE2B36F}" type="parTrans" cxnId="{556B0EBC-412B-CB45-9345-3DCCD88765B9}">
      <dgm:prSet/>
      <dgm:spPr/>
      <dgm:t>
        <a:bodyPr/>
        <a:lstStyle/>
        <a:p>
          <a:endParaRPr lang="en-US"/>
        </a:p>
      </dgm:t>
    </dgm:pt>
    <dgm:pt modelId="{6B9DACBD-7B74-8B45-A386-245FC5973DDC}" type="sibTrans" cxnId="{556B0EBC-412B-CB45-9345-3DCCD88765B9}">
      <dgm:prSet/>
      <dgm:spPr/>
      <dgm:t>
        <a:bodyPr/>
        <a:lstStyle/>
        <a:p>
          <a:endParaRPr lang="en-US"/>
        </a:p>
      </dgm:t>
    </dgm:pt>
    <dgm:pt modelId="{889EE38A-8A82-DE4C-AFC5-6489B72AF137}" type="pres">
      <dgm:prSet presAssocID="{5508E503-F7A7-FC45-ADD5-962022CA6E59}" presName="Name0" presStyleCnt="0">
        <dgm:presLayoutVars>
          <dgm:dir/>
          <dgm:resizeHandles val="exact"/>
        </dgm:presLayoutVars>
      </dgm:prSet>
      <dgm:spPr/>
    </dgm:pt>
    <dgm:pt modelId="{742A4467-93F1-BC4C-ABF6-32D3490919E5}" type="pres">
      <dgm:prSet presAssocID="{33D4519F-7A70-304D-AAFE-BE8D13B0655F}" presName="node" presStyleLbl="node1" presStyleIdx="0" presStyleCnt="4">
        <dgm:presLayoutVars>
          <dgm:bulletEnabled val="1"/>
        </dgm:presLayoutVars>
      </dgm:prSet>
      <dgm:spPr/>
    </dgm:pt>
    <dgm:pt modelId="{5FAE0251-5115-3D4E-94C5-586B92D11F68}" type="pres">
      <dgm:prSet presAssocID="{13DE8055-0B52-884E-A924-1A237889540D}" presName="sibTrans" presStyleLbl="sibTrans1D1" presStyleIdx="0" presStyleCnt="3"/>
      <dgm:spPr/>
    </dgm:pt>
    <dgm:pt modelId="{B46C9373-525B-0147-A34B-DAE01BAB5A9D}" type="pres">
      <dgm:prSet presAssocID="{13DE8055-0B52-884E-A924-1A237889540D}" presName="connectorText" presStyleLbl="sibTrans1D1" presStyleIdx="0" presStyleCnt="3"/>
      <dgm:spPr/>
    </dgm:pt>
    <dgm:pt modelId="{DA836C53-13F0-1D45-9C25-A0DCBC3F42D2}" type="pres">
      <dgm:prSet presAssocID="{9C388549-4FAD-6B41-B953-88058F1CD797}" presName="node" presStyleLbl="node1" presStyleIdx="1" presStyleCnt="4">
        <dgm:presLayoutVars>
          <dgm:bulletEnabled val="1"/>
        </dgm:presLayoutVars>
      </dgm:prSet>
      <dgm:spPr/>
    </dgm:pt>
    <dgm:pt modelId="{7C79B209-F480-3844-894E-24DDB04FF8BC}" type="pres">
      <dgm:prSet presAssocID="{0A2E7D40-3C5A-D744-8F29-CDD0F268DAF2}" presName="sibTrans" presStyleLbl="sibTrans1D1" presStyleIdx="1" presStyleCnt="3"/>
      <dgm:spPr/>
    </dgm:pt>
    <dgm:pt modelId="{7900EE3C-4C51-EC4B-A12A-E1E832ADFFB5}" type="pres">
      <dgm:prSet presAssocID="{0A2E7D40-3C5A-D744-8F29-CDD0F268DAF2}" presName="connectorText" presStyleLbl="sibTrans1D1" presStyleIdx="1" presStyleCnt="3"/>
      <dgm:spPr/>
    </dgm:pt>
    <dgm:pt modelId="{369231EA-37A2-8240-A8F0-7D4AE53F6D34}" type="pres">
      <dgm:prSet presAssocID="{2A1BBD14-5DED-4948-BC66-FE5C79B56CF8}" presName="node" presStyleLbl="node1" presStyleIdx="2" presStyleCnt="4">
        <dgm:presLayoutVars>
          <dgm:bulletEnabled val="1"/>
        </dgm:presLayoutVars>
      </dgm:prSet>
      <dgm:spPr/>
    </dgm:pt>
    <dgm:pt modelId="{181EA2DD-4615-4947-B546-A7BB3350DB0E}" type="pres">
      <dgm:prSet presAssocID="{D8073CBE-326C-524A-841E-CB1ED5A27B13}" presName="sibTrans" presStyleLbl="sibTrans1D1" presStyleIdx="2" presStyleCnt="3"/>
      <dgm:spPr/>
    </dgm:pt>
    <dgm:pt modelId="{901679DF-8B2B-0049-9877-B4338B4FFD06}" type="pres">
      <dgm:prSet presAssocID="{D8073CBE-326C-524A-841E-CB1ED5A27B13}" presName="connectorText" presStyleLbl="sibTrans1D1" presStyleIdx="2" presStyleCnt="3"/>
      <dgm:spPr/>
    </dgm:pt>
    <dgm:pt modelId="{4D16796C-1A72-7F44-8BC1-3CACB166A2E2}" type="pres">
      <dgm:prSet presAssocID="{C6283B29-CACB-BB47-8931-2D38A47B4799}" presName="node" presStyleLbl="node1" presStyleIdx="3" presStyleCnt="4">
        <dgm:presLayoutVars>
          <dgm:bulletEnabled val="1"/>
        </dgm:presLayoutVars>
      </dgm:prSet>
      <dgm:spPr/>
    </dgm:pt>
  </dgm:ptLst>
  <dgm:cxnLst>
    <dgm:cxn modelId="{2B6EAA07-C70C-3B48-BFFA-4C816E5843E7}" type="presOf" srcId="{C6283B29-CACB-BB47-8931-2D38A47B4799}" destId="{4D16796C-1A72-7F44-8BC1-3CACB166A2E2}" srcOrd="0" destOrd="0" presId="urn:microsoft.com/office/officeart/2005/8/layout/bProcess3"/>
    <dgm:cxn modelId="{19C83312-877F-DC49-84B5-DA3C5CBCDFA8}" srcId="{5508E503-F7A7-FC45-ADD5-962022CA6E59}" destId="{2A1BBD14-5DED-4948-BC66-FE5C79B56CF8}" srcOrd="2" destOrd="0" parTransId="{E23A9ACD-A497-CD4F-9A09-2D0C16066544}" sibTransId="{D8073CBE-326C-524A-841E-CB1ED5A27B13}"/>
    <dgm:cxn modelId="{5383DA24-0C2B-1B46-BDF6-C939E1E32F1B}" type="presOf" srcId="{D8073CBE-326C-524A-841E-CB1ED5A27B13}" destId="{901679DF-8B2B-0049-9877-B4338B4FFD06}" srcOrd="1" destOrd="0" presId="urn:microsoft.com/office/officeart/2005/8/layout/bProcess3"/>
    <dgm:cxn modelId="{C634DA50-4A37-9945-98C1-242AAD33527E}" srcId="{5508E503-F7A7-FC45-ADD5-962022CA6E59}" destId="{9C388549-4FAD-6B41-B953-88058F1CD797}" srcOrd="1" destOrd="0" parTransId="{D3FA89B2-F674-0F4D-98A0-7B102634DBC2}" sibTransId="{0A2E7D40-3C5A-D744-8F29-CDD0F268DAF2}"/>
    <dgm:cxn modelId="{71814960-FB0A-274D-9F54-DF370C839818}" srcId="{5508E503-F7A7-FC45-ADD5-962022CA6E59}" destId="{33D4519F-7A70-304D-AAFE-BE8D13B0655F}" srcOrd="0" destOrd="0" parTransId="{B9F9FA4B-0824-DF4C-A189-E77CFC977C90}" sibTransId="{13DE8055-0B52-884E-A924-1A237889540D}"/>
    <dgm:cxn modelId="{4CC9D363-7846-F448-A9A6-00EC4921785C}" type="presOf" srcId="{D8073CBE-326C-524A-841E-CB1ED5A27B13}" destId="{181EA2DD-4615-4947-B546-A7BB3350DB0E}" srcOrd="0" destOrd="0" presId="urn:microsoft.com/office/officeart/2005/8/layout/bProcess3"/>
    <dgm:cxn modelId="{AC6FC069-1802-9B46-A5D4-E7A09F47B84A}" type="presOf" srcId="{0A2E7D40-3C5A-D744-8F29-CDD0F268DAF2}" destId="{7900EE3C-4C51-EC4B-A12A-E1E832ADFFB5}" srcOrd="1" destOrd="0" presId="urn:microsoft.com/office/officeart/2005/8/layout/bProcess3"/>
    <dgm:cxn modelId="{EFD86186-65D3-4944-977E-6CE19D68E80C}" type="presOf" srcId="{13DE8055-0B52-884E-A924-1A237889540D}" destId="{5FAE0251-5115-3D4E-94C5-586B92D11F68}" srcOrd="0" destOrd="0" presId="urn:microsoft.com/office/officeart/2005/8/layout/bProcess3"/>
    <dgm:cxn modelId="{D4DDB49F-F75D-FF46-A03F-5945BC3A36B6}" type="presOf" srcId="{33D4519F-7A70-304D-AAFE-BE8D13B0655F}" destId="{742A4467-93F1-BC4C-ABF6-32D3490919E5}" srcOrd="0" destOrd="0" presId="urn:microsoft.com/office/officeart/2005/8/layout/bProcess3"/>
    <dgm:cxn modelId="{FA8674B0-A032-A24B-9E19-5EA7E4BC9871}" type="presOf" srcId="{5508E503-F7A7-FC45-ADD5-962022CA6E59}" destId="{889EE38A-8A82-DE4C-AFC5-6489B72AF137}" srcOrd="0" destOrd="0" presId="urn:microsoft.com/office/officeart/2005/8/layout/bProcess3"/>
    <dgm:cxn modelId="{225E85B2-FE4C-694A-B114-650A8AB1E90C}" type="presOf" srcId="{13DE8055-0B52-884E-A924-1A237889540D}" destId="{B46C9373-525B-0147-A34B-DAE01BAB5A9D}" srcOrd="1" destOrd="0" presId="urn:microsoft.com/office/officeart/2005/8/layout/bProcess3"/>
    <dgm:cxn modelId="{556B0EBC-412B-CB45-9345-3DCCD88765B9}" srcId="{5508E503-F7A7-FC45-ADD5-962022CA6E59}" destId="{C6283B29-CACB-BB47-8931-2D38A47B4799}" srcOrd="3" destOrd="0" parTransId="{7B2E9758-A713-2D44-9426-79269DE2B36F}" sibTransId="{6B9DACBD-7B74-8B45-A386-245FC5973DDC}"/>
    <dgm:cxn modelId="{E7BFFFC7-B3D8-B945-9FD0-2C61B766D532}" type="presOf" srcId="{2A1BBD14-5DED-4948-BC66-FE5C79B56CF8}" destId="{369231EA-37A2-8240-A8F0-7D4AE53F6D34}" srcOrd="0" destOrd="0" presId="urn:microsoft.com/office/officeart/2005/8/layout/bProcess3"/>
    <dgm:cxn modelId="{236CEAC8-6CEE-2646-A19B-893DAF1F01A7}" type="presOf" srcId="{0A2E7D40-3C5A-D744-8F29-CDD0F268DAF2}" destId="{7C79B209-F480-3844-894E-24DDB04FF8BC}" srcOrd="0" destOrd="0" presId="urn:microsoft.com/office/officeart/2005/8/layout/bProcess3"/>
    <dgm:cxn modelId="{913054E1-4104-9549-87A7-FCB855C1165A}" type="presOf" srcId="{9C388549-4FAD-6B41-B953-88058F1CD797}" destId="{DA836C53-13F0-1D45-9C25-A0DCBC3F42D2}" srcOrd="0" destOrd="0" presId="urn:microsoft.com/office/officeart/2005/8/layout/bProcess3"/>
    <dgm:cxn modelId="{F5F5639E-0F78-F845-81DB-D2901048FCF6}" type="presParOf" srcId="{889EE38A-8A82-DE4C-AFC5-6489B72AF137}" destId="{742A4467-93F1-BC4C-ABF6-32D3490919E5}" srcOrd="0" destOrd="0" presId="urn:microsoft.com/office/officeart/2005/8/layout/bProcess3"/>
    <dgm:cxn modelId="{3B218D9A-B519-2640-BE46-6A3A46C2F9D5}" type="presParOf" srcId="{889EE38A-8A82-DE4C-AFC5-6489B72AF137}" destId="{5FAE0251-5115-3D4E-94C5-586B92D11F68}" srcOrd="1" destOrd="0" presId="urn:microsoft.com/office/officeart/2005/8/layout/bProcess3"/>
    <dgm:cxn modelId="{FB232727-AD94-3E4B-A18F-EE33792C2B3D}" type="presParOf" srcId="{5FAE0251-5115-3D4E-94C5-586B92D11F68}" destId="{B46C9373-525B-0147-A34B-DAE01BAB5A9D}" srcOrd="0" destOrd="0" presId="urn:microsoft.com/office/officeart/2005/8/layout/bProcess3"/>
    <dgm:cxn modelId="{5D5D0A85-30AF-AC4C-BF61-C6EE3FC74CCE}" type="presParOf" srcId="{889EE38A-8A82-DE4C-AFC5-6489B72AF137}" destId="{DA836C53-13F0-1D45-9C25-A0DCBC3F42D2}" srcOrd="2" destOrd="0" presId="urn:microsoft.com/office/officeart/2005/8/layout/bProcess3"/>
    <dgm:cxn modelId="{7CE0B489-C141-A446-B062-5472441ACACE}" type="presParOf" srcId="{889EE38A-8A82-DE4C-AFC5-6489B72AF137}" destId="{7C79B209-F480-3844-894E-24DDB04FF8BC}" srcOrd="3" destOrd="0" presId="urn:microsoft.com/office/officeart/2005/8/layout/bProcess3"/>
    <dgm:cxn modelId="{88C48736-FC6E-FF45-9D81-3E888C4E1BFE}" type="presParOf" srcId="{7C79B209-F480-3844-894E-24DDB04FF8BC}" destId="{7900EE3C-4C51-EC4B-A12A-E1E832ADFFB5}" srcOrd="0" destOrd="0" presId="urn:microsoft.com/office/officeart/2005/8/layout/bProcess3"/>
    <dgm:cxn modelId="{CF98B2D4-EC6A-4F4F-A75E-72313901A5E9}" type="presParOf" srcId="{889EE38A-8A82-DE4C-AFC5-6489B72AF137}" destId="{369231EA-37A2-8240-A8F0-7D4AE53F6D34}" srcOrd="4" destOrd="0" presId="urn:microsoft.com/office/officeart/2005/8/layout/bProcess3"/>
    <dgm:cxn modelId="{A457E2D4-1302-5547-8033-8B5C55EEDB7D}" type="presParOf" srcId="{889EE38A-8A82-DE4C-AFC5-6489B72AF137}" destId="{181EA2DD-4615-4947-B546-A7BB3350DB0E}" srcOrd="5" destOrd="0" presId="urn:microsoft.com/office/officeart/2005/8/layout/bProcess3"/>
    <dgm:cxn modelId="{479ADB5D-35F5-E943-8AF8-8691E87BC123}" type="presParOf" srcId="{181EA2DD-4615-4947-B546-A7BB3350DB0E}" destId="{901679DF-8B2B-0049-9877-B4338B4FFD06}" srcOrd="0" destOrd="0" presId="urn:microsoft.com/office/officeart/2005/8/layout/bProcess3"/>
    <dgm:cxn modelId="{D1E2C5A6-3848-AA4D-8CFA-F75B5F737FFC}" type="presParOf" srcId="{889EE38A-8A82-DE4C-AFC5-6489B72AF137}" destId="{4D16796C-1A72-7F44-8BC1-3CACB166A2E2}"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7D7690-A37D-ED45-8168-BA5A29057C6B}"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8A936DD2-44B2-4F4F-A882-0A37224EC0AB}">
      <dgm:prSet phldrT="[Text]"/>
      <dgm:spPr>
        <a:solidFill>
          <a:schemeClr val="accent2"/>
        </a:solidFill>
      </dgm:spPr>
      <dgm:t>
        <a:bodyPr/>
        <a:lstStyle/>
        <a:p>
          <a:r>
            <a:rPr lang="en-US" dirty="0"/>
            <a:t>Sentiment Analysis</a:t>
          </a:r>
        </a:p>
      </dgm:t>
    </dgm:pt>
    <dgm:pt modelId="{9779B736-57FF-A944-89EB-44639EBA1821}" type="parTrans" cxnId="{31ECB7C0-98A0-EF46-A748-161286891438}">
      <dgm:prSet/>
      <dgm:spPr/>
      <dgm:t>
        <a:bodyPr/>
        <a:lstStyle/>
        <a:p>
          <a:endParaRPr lang="en-US"/>
        </a:p>
      </dgm:t>
    </dgm:pt>
    <dgm:pt modelId="{9B155BF9-8541-8944-990F-98741B365AD5}" type="sibTrans" cxnId="{31ECB7C0-98A0-EF46-A748-161286891438}">
      <dgm:prSet/>
      <dgm:spPr/>
      <dgm:t>
        <a:bodyPr/>
        <a:lstStyle/>
        <a:p>
          <a:endParaRPr lang="en-US"/>
        </a:p>
      </dgm:t>
    </dgm:pt>
    <dgm:pt modelId="{4178F2AE-D246-B047-8AF8-84BE6663A427}">
      <dgm:prSet phldrT="[Text]"/>
      <dgm:spPr>
        <a:solidFill>
          <a:schemeClr val="accent2"/>
        </a:solidFill>
      </dgm:spPr>
      <dgm:t>
        <a:bodyPr/>
        <a:lstStyle/>
        <a:p>
          <a:r>
            <a:rPr lang="en-US" dirty="0"/>
            <a:t>Interaction Patterns</a:t>
          </a:r>
        </a:p>
      </dgm:t>
    </dgm:pt>
    <dgm:pt modelId="{A394D1BF-CD38-524E-9969-6432264A739E}" type="parTrans" cxnId="{8C6C3EE4-DCFE-3D4D-A82A-47FA24E949D4}">
      <dgm:prSet/>
      <dgm:spPr/>
      <dgm:t>
        <a:bodyPr/>
        <a:lstStyle/>
        <a:p>
          <a:endParaRPr lang="en-US"/>
        </a:p>
      </dgm:t>
    </dgm:pt>
    <dgm:pt modelId="{961F1366-A954-804C-BB51-3B999159AE6D}" type="sibTrans" cxnId="{8C6C3EE4-DCFE-3D4D-A82A-47FA24E949D4}">
      <dgm:prSet/>
      <dgm:spPr/>
      <dgm:t>
        <a:bodyPr/>
        <a:lstStyle/>
        <a:p>
          <a:endParaRPr lang="en-US"/>
        </a:p>
      </dgm:t>
    </dgm:pt>
    <dgm:pt modelId="{2B5A3FF5-6C1E-944A-B90C-6B96ECB71584}">
      <dgm:prSet/>
      <dgm:spPr>
        <a:solidFill>
          <a:schemeClr val="accent2"/>
        </a:solidFill>
      </dgm:spPr>
      <dgm:t>
        <a:bodyPr/>
        <a:lstStyle/>
        <a:p>
          <a:r>
            <a:rPr lang="en-US"/>
            <a:t>External Factors</a:t>
          </a:r>
        </a:p>
      </dgm:t>
    </dgm:pt>
    <dgm:pt modelId="{03651D55-8034-0C42-9DBA-824B798EB59C}" type="parTrans" cxnId="{E7BAC6FA-5622-094F-8FA2-4300E3C4517A}">
      <dgm:prSet/>
      <dgm:spPr/>
      <dgm:t>
        <a:bodyPr/>
        <a:lstStyle/>
        <a:p>
          <a:endParaRPr lang="en-US"/>
        </a:p>
      </dgm:t>
    </dgm:pt>
    <dgm:pt modelId="{CF2250D6-34C6-DB45-B5D5-87089DBB6A41}" type="sibTrans" cxnId="{E7BAC6FA-5622-094F-8FA2-4300E3C4517A}">
      <dgm:prSet/>
      <dgm:spPr/>
      <dgm:t>
        <a:bodyPr/>
        <a:lstStyle/>
        <a:p>
          <a:endParaRPr lang="en-US"/>
        </a:p>
      </dgm:t>
    </dgm:pt>
    <dgm:pt modelId="{915BC6DE-60EB-374E-9021-51FB5DC6DC39}" type="pres">
      <dgm:prSet presAssocID="{497D7690-A37D-ED45-8168-BA5A29057C6B}" presName="linear" presStyleCnt="0">
        <dgm:presLayoutVars>
          <dgm:dir/>
          <dgm:animLvl val="lvl"/>
          <dgm:resizeHandles val="exact"/>
        </dgm:presLayoutVars>
      </dgm:prSet>
      <dgm:spPr/>
    </dgm:pt>
    <dgm:pt modelId="{63A980DE-4CA5-B04E-8EC1-3ADC354A40D0}" type="pres">
      <dgm:prSet presAssocID="{8A936DD2-44B2-4F4F-A882-0A37224EC0AB}" presName="parentLin" presStyleCnt="0"/>
      <dgm:spPr/>
    </dgm:pt>
    <dgm:pt modelId="{EF8DA56B-9CD5-1B47-B66D-D261B4838F8A}" type="pres">
      <dgm:prSet presAssocID="{8A936DD2-44B2-4F4F-A882-0A37224EC0AB}" presName="parentLeftMargin" presStyleLbl="node1" presStyleIdx="0" presStyleCnt="3"/>
      <dgm:spPr/>
    </dgm:pt>
    <dgm:pt modelId="{A8902B86-9BD8-874F-A96E-42EE73B5C4B4}" type="pres">
      <dgm:prSet presAssocID="{8A936DD2-44B2-4F4F-A882-0A37224EC0AB}" presName="parentText" presStyleLbl="node1" presStyleIdx="0" presStyleCnt="3">
        <dgm:presLayoutVars>
          <dgm:chMax val="0"/>
          <dgm:bulletEnabled val="1"/>
        </dgm:presLayoutVars>
      </dgm:prSet>
      <dgm:spPr/>
    </dgm:pt>
    <dgm:pt modelId="{7E7C43B1-2425-3B46-88B3-4FD230DEF8CB}" type="pres">
      <dgm:prSet presAssocID="{8A936DD2-44B2-4F4F-A882-0A37224EC0AB}" presName="negativeSpace" presStyleCnt="0"/>
      <dgm:spPr/>
    </dgm:pt>
    <dgm:pt modelId="{F8958686-7C0B-EC4C-AB62-D2DD31148814}" type="pres">
      <dgm:prSet presAssocID="{8A936DD2-44B2-4F4F-A882-0A37224EC0AB}" presName="childText" presStyleLbl="conFgAcc1" presStyleIdx="0" presStyleCnt="3">
        <dgm:presLayoutVars>
          <dgm:bulletEnabled val="1"/>
        </dgm:presLayoutVars>
      </dgm:prSet>
      <dgm:spPr/>
    </dgm:pt>
    <dgm:pt modelId="{86963FFF-EBB4-E948-9379-D955CCDCA0B4}" type="pres">
      <dgm:prSet presAssocID="{9B155BF9-8541-8944-990F-98741B365AD5}" presName="spaceBetweenRectangles" presStyleCnt="0"/>
      <dgm:spPr/>
    </dgm:pt>
    <dgm:pt modelId="{98225553-E4B4-914E-BEC2-339AFC88478C}" type="pres">
      <dgm:prSet presAssocID="{4178F2AE-D246-B047-8AF8-84BE6663A427}" presName="parentLin" presStyleCnt="0"/>
      <dgm:spPr/>
    </dgm:pt>
    <dgm:pt modelId="{B6F3BCD6-04E1-494B-888E-EA73640C5294}" type="pres">
      <dgm:prSet presAssocID="{4178F2AE-D246-B047-8AF8-84BE6663A427}" presName="parentLeftMargin" presStyleLbl="node1" presStyleIdx="0" presStyleCnt="3"/>
      <dgm:spPr/>
    </dgm:pt>
    <dgm:pt modelId="{DB6C6E07-3DAF-5246-8463-28AAE19AFC9E}" type="pres">
      <dgm:prSet presAssocID="{4178F2AE-D246-B047-8AF8-84BE6663A427}" presName="parentText" presStyleLbl="node1" presStyleIdx="1" presStyleCnt="3">
        <dgm:presLayoutVars>
          <dgm:chMax val="0"/>
          <dgm:bulletEnabled val="1"/>
        </dgm:presLayoutVars>
      </dgm:prSet>
      <dgm:spPr/>
    </dgm:pt>
    <dgm:pt modelId="{7AB2F443-885D-4B4D-B11E-283B8FEC5565}" type="pres">
      <dgm:prSet presAssocID="{4178F2AE-D246-B047-8AF8-84BE6663A427}" presName="negativeSpace" presStyleCnt="0"/>
      <dgm:spPr/>
    </dgm:pt>
    <dgm:pt modelId="{95E8C2C6-AA98-7748-B1A3-1DA5D98A6AAB}" type="pres">
      <dgm:prSet presAssocID="{4178F2AE-D246-B047-8AF8-84BE6663A427}" presName="childText" presStyleLbl="conFgAcc1" presStyleIdx="1" presStyleCnt="3">
        <dgm:presLayoutVars>
          <dgm:bulletEnabled val="1"/>
        </dgm:presLayoutVars>
      </dgm:prSet>
      <dgm:spPr/>
    </dgm:pt>
    <dgm:pt modelId="{43527E86-1149-9244-8101-083DC86F1098}" type="pres">
      <dgm:prSet presAssocID="{961F1366-A954-804C-BB51-3B999159AE6D}" presName="spaceBetweenRectangles" presStyleCnt="0"/>
      <dgm:spPr/>
    </dgm:pt>
    <dgm:pt modelId="{70F2FAC0-0DDF-F149-B708-A39125E24EE7}" type="pres">
      <dgm:prSet presAssocID="{2B5A3FF5-6C1E-944A-B90C-6B96ECB71584}" presName="parentLin" presStyleCnt="0"/>
      <dgm:spPr/>
    </dgm:pt>
    <dgm:pt modelId="{51BE60BD-DD99-354B-BDB5-471FDAC1B5F0}" type="pres">
      <dgm:prSet presAssocID="{2B5A3FF5-6C1E-944A-B90C-6B96ECB71584}" presName="parentLeftMargin" presStyleLbl="node1" presStyleIdx="1" presStyleCnt="3"/>
      <dgm:spPr/>
    </dgm:pt>
    <dgm:pt modelId="{8A5FAA29-4F02-3D42-BEF5-A9EBAF066DA7}" type="pres">
      <dgm:prSet presAssocID="{2B5A3FF5-6C1E-944A-B90C-6B96ECB71584}" presName="parentText" presStyleLbl="node1" presStyleIdx="2" presStyleCnt="3">
        <dgm:presLayoutVars>
          <dgm:chMax val="0"/>
          <dgm:bulletEnabled val="1"/>
        </dgm:presLayoutVars>
      </dgm:prSet>
      <dgm:spPr/>
    </dgm:pt>
    <dgm:pt modelId="{D7669801-2172-4A46-B775-5871834B8539}" type="pres">
      <dgm:prSet presAssocID="{2B5A3FF5-6C1E-944A-B90C-6B96ECB71584}" presName="negativeSpace" presStyleCnt="0"/>
      <dgm:spPr/>
    </dgm:pt>
    <dgm:pt modelId="{5913E541-8312-B441-BEEB-CAC66C70B974}" type="pres">
      <dgm:prSet presAssocID="{2B5A3FF5-6C1E-944A-B90C-6B96ECB71584}" presName="childText" presStyleLbl="conFgAcc1" presStyleIdx="2" presStyleCnt="3">
        <dgm:presLayoutVars>
          <dgm:bulletEnabled val="1"/>
        </dgm:presLayoutVars>
      </dgm:prSet>
      <dgm:spPr/>
    </dgm:pt>
  </dgm:ptLst>
  <dgm:cxnLst>
    <dgm:cxn modelId="{15254F1E-8967-BD49-93A8-716781BDDE5A}" type="presOf" srcId="{2B5A3FF5-6C1E-944A-B90C-6B96ECB71584}" destId="{51BE60BD-DD99-354B-BDB5-471FDAC1B5F0}" srcOrd="0" destOrd="0" presId="urn:microsoft.com/office/officeart/2005/8/layout/list1"/>
    <dgm:cxn modelId="{88F81723-DD07-3848-8283-ADBBBB8F6A0D}" type="presOf" srcId="{2B5A3FF5-6C1E-944A-B90C-6B96ECB71584}" destId="{8A5FAA29-4F02-3D42-BEF5-A9EBAF066DA7}" srcOrd="1" destOrd="0" presId="urn:microsoft.com/office/officeart/2005/8/layout/list1"/>
    <dgm:cxn modelId="{68203B49-3BFE-4241-8ABB-2C5340AF26BE}" type="presOf" srcId="{8A936DD2-44B2-4F4F-A882-0A37224EC0AB}" destId="{A8902B86-9BD8-874F-A96E-42EE73B5C4B4}" srcOrd="1" destOrd="0" presId="urn:microsoft.com/office/officeart/2005/8/layout/list1"/>
    <dgm:cxn modelId="{19EF0658-14BB-5549-8B5E-7BD9C743A92E}" type="presOf" srcId="{4178F2AE-D246-B047-8AF8-84BE6663A427}" destId="{B6F3BCD6-04E1-494B-888E-EA73640C5294}" srcOrd="0" destOrd="0" presId="urn:microsoft.com/office/officeart/2005/8/layout/list1"/>
    <dgm:cxn modelId="{D4FCEFBB-B35C-294E-A8ED-EC2C1286322E}" type="presOf" srcId="{8A936DD2-44B2-4F4F-A882-0A37224EC0AB}" destId="{EF8DA56B-9CD5-1B47-B66D-D261B4838F8A}" srcOrd="0" destOrd="0" presId="urn:microsoft.com/office/officeart/2005/8/layout/list1"/>
    <dgm:cxn modelId="{31ECB7C0-98A0-EF46-A748-161286891438}" srcId="{497D7690-A37D-ED45-8168-BA5A29057C6B}" destId="{8A936DD2-44B2-4F4F-A882-0A37224EC0AB}" srcOrd="0" destOrd="0" parTransId="{9779B736-57FF-A944-89EB-44639EBA1821}" sibTransId="{9B155BF9-8541-8944-990F-98741B365AD5}"/>
    <dgm:cxn modelId="{8F0ACBCA-691C-604E-9963-F04F8FAF1109}" type="presOf" srcId="{4178F2AE-D246-B047-8AF8-84BE6663A427}" destId="{DB6C6E07-3DAF-5246-8463-28AAE19AFC9E}" srcOrd="1" destOrd="0" presId="urn:microsoft.com/office/officeart/2005/8/layout/list1"/>
    <dgm:cxn modelId="{D7265BDA-A427-8240-A287-A01569889B00}" type="presOf" srcId="{497D7690-A37D-ED45-8168-BA5A29057C6B}" destId="{915BC6DE-60EB-374E-9021-51FB5DC6DC39}" srcOrd="0" destOrd="0" presId="urn:microsoft.com/office/officeart/2005/8/layout/list1"/>
    <dgm:cxn modelId="{8C6C3EE4-DCFE-3D4D-A82A-47FA24E949D4}" srcId="{497D7690-A37D-ED45-8168-BA5A29057C6B}" destId="{4178F2AE-D246-B047-8AF8-84BE6663A427}" srcOrd="1" destOrd="0" parTransId="{A394D1BF-CD38-524E-9969-6432264A739E}" sibTransId="{961F1366-A954-804C-BB51-3B999159AE6D}"/>
    <dgm:cxn modelId="{E7BAC6FA-5622-094F-8FA2-4300E3C4517A}" srcId="{497D7690-A37D-ED45-8168-BA5A29057C6B}" destId="{2B5A3FF5-6C1E-944A-B90C-6B96ECB71584}" srcOrd="2" destOrd="0" parTransId="{03651D55-8034-0C42-9DBA-824B798EB59C}" sibTransId="{CF2250D6-34C6-DB45-B5D5-87089DBB6A41}"/>
    <dgm:cxn modelId="{DDFCF6BA-A761-4740-9423-726326C3B6E3}" type="presParOf" srcId="{915BC6DE-60EB-374E-9021-51FB5DC6DC39}" destId="{63A980DE-4CA5-B04E-8EC1-3ADC354A40D0}" srcOrd="0" destOrd="0" presId="urn:microsoft.com/office/officeart/2005/8/layout/list1"/>
    <dgm:cxn modelId="{C167DDA0-FDD8-DA45-904A-CBEF12F56BCE}" type="presParOf" srcId="{63A980DE-4CA5-B04E-8EC1-3ADC354A40D0}" destId="{EF8DA56B-9CD5-1B47-B66D-D261B4838F8A}" srcOrd="0" destOrd="0" presId="urn:microsoft.com/office/officeart/2005/8/layout/list1"/>
    <dgm:cxn modelId="{435ADD37-AE74-5249-8AD1-EF8B4A443647}" type="presParOf" srcId="{63A980DE-4CA5-B04E-8EC1-3ADC354A40D0}" destId="{A8902B86-9BD8-874F-A96E-42EE73B5C4B4}" srcOrd="1" destOrd="0" presId="urn:microsoft.com/office/officeart/2005/8/layout/list1"/>
    <dgm:cxn modelId="{C2BBA236-C6B4-DF46-8427-F6E5C3683620}" type="presParOf" srcId="{915BC6DE-60EB-374E-9021-51FB5DC6DC39}" destId="{7E7C43B1-2425-3B46-88B3-4FD230DEF8CB}" srcOrd="1" destOrd="0" presId="urn:microsoft.com/office/officeart/2005/8/layout/list1"/>
    <dgm:cxn modelId="{51E46782-8B79-4041-83D2-E2E0C10BB3DB}" type="presParOf" srcId="{915BC6DE-60EB-374E-9021-51FB5DC6DC39}" destId="{F8958686-7C0B-EC4C-AB62-D2DD31148814}" srcOrd="2" destOrd="0" presId="urn:microsoft.com/office/officeart/2005/8/layout/list1"/>
    <dgm:cxn modelId="{C146380B-6F47-EA47-8835-1D49D6F3612A}" type="presParOf" srcId="{915BC6DE-60EB-374E-9021-51FB5DC6DC39}" destId="{86963FFF-EBB4-E948-9379-D955CCDCA0B4}" srcOrd="3" destOrd="0" presId="urn:microsoft.com/office/officeart/2005/8/layout/list1"/>
    <dgm:cxn modelId="{F46C91D3-C970-4F43-9BFB-FAD689F2FAA0}" type="presParOf" srcId="{915BC6DE-60EB-374E-9021-51FB5DC6DC39}" destId="{98225553-E4B4-914E-BEC2-339AFC88478C}" srcOrd="4" destOrd="0" presId="urn:microsoft.com/office/officeart/2005/8/layout/list1"/>
    <dgm:cxn modelId="{0E0087DC-F7BB-EF45-8680-5F5475AD70B9}" type="presParOf" srcId="{98225553-E4B4-914E-BEC2-339AFC88478C}" destId="{B6F3BCD6-04E1-494B-888E-EA73640C5294}" srcOrd="0" destOrd="0" presId="urn:microsoft.com/office/officeart/2005/8/layout/list1"/>
    <dgm:cxn modelId="{856D3104-8FC2-0442-B296-B5191E3888C6}" type="presParOf" srcId="{98225553-E4B4-914E-BEC2-339AFC88478C}" destId="{DB6C6E07-3DAF-5246-8463-28AAE19AFC9E}" srcOrd="1" destOrd="0" presId="urn:microsoft.com/office/officeart/2005/8/layout/list1"/>
    <dgm:cxn modelId="{CAF4758E-FE9A-6C4D-9398-533F34A180DD}" type="presParOf" srcId="{915BC6DE-60EB-374E-9021-51FB5DC6DC39}" destId="{7AB2F443-885D-4B4D-B11E-283B8FEC5565}" srcOrd="5" destOrd="0" presId="urn:microsoft.com/office/officeart/2005/8/layout/list1"/>
    <dgm:cxn modelId="{0BF45029-F7BD-B143-A86A-F95DB7CE9991}" type="presParOf" srcId="{915BC6DE-60EB-374E-9021-51FB5DC6DC39}" destId="{95E8C2C6-AA98-7748-B1A3-1DA5D98A6AAB}" srcOrd="6" destOrd="0" presId="urn:microsoft.com/office/officeart/2005/8/layout/list1"/>
    <dgm:cxn modelId="{7578360C-CC72-FA43-9FA9-3FC60D045611}" type="presParOf" srcId="{915BC6DE-60EB-374E-9021-51FB5DC6DC39}" destId="{43527E86-1149-9244-8101-083DC86F1098}" srcOrd="7" destOrd="0" presId="urn:microsoft.com/office/officeart/2005/8/layout/list1"/>
    <dgm:cxn modelId="{250B4C9C-9355-9E45-A350-214F84E86D27}" type="presParOf" srcId="{915BC6DE-60EB-374E-9021-51FB5DC6DC39}" destId="{70F2FAC0-0DDF-F149-B708-A39125E24EE7}" srcOrd="8" destOrd="0" presId="urn:microsoft.com/office/officeart/2005/8/layout/list1"/>
    <dgm:cxn modelId="{C3F1E6CA-56D6-FA40-BA87-E232599AA0DE}" type="presParOf" srcId="{70F2FAC0-0DDF-F149-B708-A39125E24EE7}" destId="{51BE60BD-DD99-354B-BDB5-471FDAC1B5F0}" srcOrd="0" destOrd="0" presId="urn:microsoft.com/office/officeart/2005/8/layout/list1"/>
    <dgm:cxn modelId="{02EDE8FA-489D-E043-AB8B-3230D93E5ED0}" type="presParOf" srcId="{70F2FAC0-0DDF-F149-B708-A39125E24EE7}" destId="{8A5FAA29-4F02-3D42-BEF5-A9EBAF066DA7}" srcOrd="1" destOrd="0" presId="urn:microsoft.com/office/officeart/2005/8/layout/list1"/>
    <dgm:cxn modelId="{32D7ED8A-9B08-F44F-BA0C-72E797414A38}" type="presParOf" srcId="{915BC6DE-60EB-374E-9021-51FB5DC6DC39}" destId="{D7669801-2172-4A46-B775-5871834B8539}" srcOrd="9" destOrd="0" presId="urn:microsoft.com/office/officeart/2005/8/layout/list1"/>
    <dgm:cxn modelId="{26532B35-22D1-3941-BCE3-B262E5384369}" type="presParOf" srcId="{915BC6DE-60EB-374E-9021-51FB5DC6DC39}" destId="{5913E541-8312-B441-BEEB-CAC66C70B974}"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E0251-5115-3D4E-94C5-586B92D11F68}">
      <dsp:nvSpPr>
        <dsp:cNvPr id="0" name=""/>
        <dsp:cNvSpPr/>
      </dsp:nvSpPr>
      <dsp:spPr>
        <a:xfrm>
          <a:off x="5367940" y="970817"/>
          <a:ext cx="746728" cy="91440"/>
        </a:xfrm>
        <a:custGeom>
          <a:avLst/>
          <a:gdLst/>
          <a:ahLst/>
          <a:cxnLst/>
          <a:rect l="0" t="0" r="0" b="0"/>
          <a:pathLst>
            <a:path>
              <a:moveTo>
                <a:pt x="0" y="45720"/>
              </a:moveTo>
              <a:lnTo>
                <a:pt x="74672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21871" y="1012650"/>
        <a:ext cx="38866" cy="7773"/>
      </dsp:txXfrm>
    </dsp:sp>
    <dsp:sp modelId="{742A4467-93F1-BC4C-ABF6-32D3490919E5}">
      <dsp:nvSpPr>
        <dsp:cNvPr id="0" name=""/>
        <dsp:cNvSpPr/>
      </dsp:nvSpPr>
      <dsp:spPr>
        <a:xfrm>
          <a:off x="1990051" y="2630"/>
          <a:ext cx="3379688" cy="2027813"/>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Online Survey by UPSA researchers</a:t>
          </a:r>
        </a:p>
      </dsp:txBody>
      <dsp:txXfrm>
        <a:off x="1990051" y="2630"/>
        <a:ext cx="3379688" cy="2027813"/>
      </dsp:txXfrm>
    </dsp:sp>
    <dsp:sp modelId="{7C79B209-F480-3844-894E-24DDB04FF8BC}">
      <dsp:nvSpPr>
        <dsp:cNvPr id="0" name=""/>
        <dsp:cNvSpPr/>
      </dsp:nvSpPr>
      <dsp:spPr>
        <a:xfrm>
          <a:off x="3679896" y="2028644"/>
          <a:ext cx="4157017" cy="746728"/>
        </a:xfrm>
        <a:custGeom>
          <a:avLst/>
          <a:gdLst/>
          <a:ahLst/>
          <a:cxnLst/>
          <a:rect l="0" t="0" r="0" b="0"/>
          <a:pathLst>
            <a:path>
              <a:moveTo>
                <a:pt x="4157017" y="0"/>
              </a:moveTo>
              <a:lnTo>
                <a:pt x="4157017" y="390464"/>
              </a:lnTo>
              <a:lnTo>
                <a:pt x="0" y="390464"/>
              </a:lnTo>
              <a:lnTo>
                <a:pt x="0" y="74672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52678" y="2398121"/>
        <a:ext cx="211453" cy="7773"/>
      </dsp:txXfrm>
    </dsp:sp>
    <dsp:sp modelId="{DA836C53-13F0-1D45-9C25-A0DCBC3F42D2}">
      <dsp:nvSpPr>
        <dsp:cNvPr id="0" name=""/>
        <dsp:cNvSpPr/>
      </dsp:nvSpPr>
      <dsp:spPr>
        <a:xfrm>
          <a:off x="6147069" y="2630"/>
          <a:ext cx="3379688" cy="2027813"/>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0" i="0" u="none" kern="1200" dirty="0"/>
            <a:t>Exploring Connectivity, Engagement, and Demographics</a:t>
          </a:r>
          <a:endParaRPr lang="en-US" sz="2800" kern="1200" dirty="0"/>
        </a:p>
      </dsp:txBody>
      <dsp:txXfrm>
        <a:off x="6147069" y="2630"/>
        <a:ext cx="3379688" cy="2027813"/>
      </dsp:txXfrm>
    </dsp:sp>
    <dsp:sp modelId="{181EA2DD-4615-4947-B546-A7BB3350DB0E}">
      <dsp:nvSpPr>
        <dsp:cNvPr id="0" name=""/>
        <dsp:cNvSpPr/>
      </dsp:nvSpPr>
      <dsp:spPr>
        <a:xfrm>
          <a:off x="5367940" y="3775959"/>
          <a:ext cx="746728" cy="91440"/>
        </a:xfrm>
        <a:custGeom>
          <a:avLst/>
          <a:gdLst/>
          <a:ahLst/>
          <a:cxnLst/>
          <a:rect l="0" t="0" r="0" b="0"/>
          <a:pathLst>
            <a:path>
              <a:moveTo>
                <a:pt x="0" y="45720"/>
              </a:moveTo>
              <a:lnTo>
                <a:pt x="74672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21871" y="3817792"/>
        <a:ext cx="38866" cy="7773"/>
      </dsp:txXfrm>
    </dsp:sp>
    <dsp:sp modelId="{369231EA-37A2-8240-A8F0-7D4AE53F6D34}">
      <dsp:nvSpPr>
        <dsp:cNvPr id="0" name=""/>
        <dsp:cNvSpPr/>
      </dsp:nvSpPr>
      <dsp:spPr>
        <a:xfrm>
          <a:off x="1990051" y="2807772"/>
          <a:ext cx="3379688" cy="2027813"/>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0" i="0" u="none" kern="1200" dirty="0"/>
            <a:t>Exploring Academic Engagement: A Survey of UPSA Virtual Students</a:t>
          </a:r>
          <a:endParaRPr lang="en-US" sz="2800" kern="1200" dirty="0"/>
        </a:p>
      </dsp:txBody>
      <dsp:txXfrm>
        <a:off x="1990051" y="2807772"/>
        <a:ext cx="3379688" cy="2027813"/>
      </dsp:txXfrm>
    </dsp:sp>
    <dsp:sp modelId="{4D16796C-1A72-7F44-8BC1-3CACB166A2E2}">
      <dsp:nvSpPr>
        <dsp:cNvPr id="0" name=""/>
        <dsp:cNvSpPr/>
      </dsp:nvSpPr>
      <dsp:spPr>
        <a:xfrm>
          <a:off x="6147069" y="2807772"/>
          <a:ext cx="3379688" cy="2027813"/>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0" i="0" u="none" kern="1200" dirty="0"/>
            <a:t>Data Sufficiency: 623 Student Profiles</a:t>
          </a:r>
          <a:endParaRPr lang="en-US" sz="2800" kern="1200" dirty="0"/>
        </a:p>
      </dsp:txBody>
      <dsp:txXfrm>
        <a:off x="6147069" y="2807772"/>
        <a:ext cx="3379688" cy="20278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58686-7C0B-EC4C-AB62-D2DD31148814}">
      <dsp:nvSpPr>
        <dsp:cNvPr id="0" name=""/>
        <dsp:cNvSpPr/>
      </dsp:nvSpPr>
      <dsp:spPr>
        <a:xfrm>
          <a:off x="0" y="517201"/>
          <a:ext cx="10093325"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902B86-9BD8-874F-A96E-42EE73B5C4B4}">
      <dsp:nvSpPr>
        <dsp:cNvPr id="0" name=""/>
        <dsp:cNvSpPr/>
      </dsp:nvSpPr>
      <dsp:spPr>
        <a:xfrm>
          <a:off x="504666" y="59641"/>
          <a:ext cx="7065327" cy="91512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7053" tIns="0" rIns="267053" bIns="0" numCol="1" spcCol="1270" anchor="ctr" anchorCtr="0">
          <a:noAutofit/>
        </a:bodyPr>
        <a:lstStyle/>
        <a:p>
          <a:pPr marL="0" lvl="0" indent="0" algn="l" defTabSz="1377950">
            <a:lnSpc>
              <a:spcPct val="90000"/>
            </a:lnSpc>
            <a:spcBef>
              <a:spcPct val="0"/>
            </a:spcBef>
            <a:spcAft>
              <a:spcPct val="35000"/>
            </a:spcAft>
            <a:buNone/>
          </a:pPr>
          <a:r>
            <a:rPr lang="en-US" sz="3100" kern="1200" dirty="0"/>
            <a:t>Sentiment Analysis</a:t>
          </a:r>
        </a:p>
      </dsp:txBody>
      <dsp:txXfrm>
        <a:off x="549338" y="104313"/>
        <a:ext cx="6975983" cy="825776"/>
      </dsp:txXfrm>
    </dsp:sp>
    <dsp:sp modelId="{95E8C2C6-AA98-7748-B1A3-1DA5D98A6AAB}">
      <dsp:nvSpPr>
        <dsp:cNvPr id="0" name=""/>
        <dsp:cNvSpPr/>
      </dsp:nvSpPr>
      <dsp:spPr>
        <a:xfrm>
          <a:off x="0" y="1923361"/>
          <a:ext cx="10093325"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6C6E07-3DAF-5246-8463-28AAE19AFC9E}">
      <dsp:nvSpPr>
        <dsp:cNvPr id="0" name=""/>
        <dsp:cNvSpPr/>
      </dsp:nvSpPr>
      <dsp:spPr>
        <a:xfrm>
          <a:off x="504666" y="1465801"/>
          <a:ext cx="7065327" cy="91512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7053" tIns="0" rIns="267053" bIns="0" numCol="1" spcCol="1270" anchor="ctr" anchorCtr="0">
          <a:noAutofit/>
        </a:bodyPr>
        <a:lstStyle/>
        <a:p>
          <a:pPr marL="0" lvl="0" indent="0" algn="l" defTabSz="1377950">
            <a:lnSpc>
              <a:spcPct val="90000"/>
            </a:lnSpc>
            <a:spcBef>
              <a:spcPct val="0"/>
            </a:spcBef>
            <a:spcAft>
              <a:spcPct val="35000"/>
            </a:spcAft>
            <a:buNone/>
          </a:pPr>
          <a:r>
            <a:rPr lang="en-US" sz="3100" kern="1200" dirty="0"/>
            <a:t>Interaction Patterns</a:t>
          </a:r>
        </a:p>
      </dsp:txBody>
      <dsp:txXfrm>
        <a:off x="549338" y="1510473"/>
        <a:ext cx="6975983" cy="825776"/>
      </dsp:txXfrm>
    </dsp:sp>
    <dsp:sp modelId="{5913E541-8312-B441-BEEB-CAC66C70B974}">
      <dsp:nvSpPr>
        <dsp:cNvPr id="0" name=""/>
        <dsp:cNvSpPr/>
      </dsp:nvSpPr>
      <dsp:spPr>
        <a:xfrm>
          <a:off x="0" y="3329521"/>
          <a:ext cx="10093325"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5FAA29-4F02-3D42-BEF5-A9EBAF066DA7}">
      <dsp:nvSpPr>
        <dsp:cNvPr id="0" name=""/>
        <dsp:cNvSpPr/>
      </dsp:nvSpPr>
      <dsp:spPr>
        <a:xfrm>
          <a:off x="504666" y="2871961"/>
          <a:ext cx="7065327" cy="91512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7053" tIns="0" rIns="267053" bIns="0" numCol="1" spcCol="1270" anchor="ctr" anchorCtr="0">
          <a:noAutofit/>
        </a:bodyPr>
        <a:lstStyle/>
        <a:p>
          <a:pPr marL="0" lvl="0" indent="0" algn="l" defTabSz="1377950">
            <a:lnSpc>
              <a:spcPct val="90000"/>
            </a:lnSpc>
            <a:spcBef>
              <a:spcPct val="0"/>
            </a:spcBef>
            <a:spcAft>
              <a:spcPct val="35000"/>
            </a:spcAft>
            <a:buNone/>
          </a:pPr>
          <a:r>
            <a:rPr lang="en-US" sz="3100" kern="1200"/>
            <a:t>External Factors</a:t>
          </a:r>
        </a:p>
      </dsp:txBody>
      <dsp:txXfrm>
        <a:off x="549338" y="2916633"/>
        <a:ext cx="6975983" cy="82577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C8F11-D0DF-4008-860B-4A7D93BC166E}" type="datetimeFigureOut">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2C2A8A-8D13-4B94-B9F1-C53F69A20F96}" type="slidenum">
              <a:t>‹#›</a:t>
            </a:fld>
            <a:endParaRPr lang="en-US"/>
          </a:p>
        </p:txBody>
      </p:sp>
    </p:spTree>
    <p:extLst>
      <p:ext uri="{BB962C8B-B14F-4D97-AF65-F5344CB8AC3E}">
        <p14:creationId xmlns:p14="http://schemas.microsoft.com/office/powerpoint/2010/main" val="1250900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158BD55D-E2EB-4EFC-86FE-667FCB25C641}" type="slidenum">
              <a:rPr lang="en-US" smtClean="0"/>
              <a:t>2</a:t>
            </a:fld>
            <a:endParaRPr lang="en-US"/>
          </a:p>
        </p:txBody>
      </p:sp>
    </p:spTree>
    <p:extLst>
      <p:ext uri="{BB962C8B-B14F-4D97-AF65-F5344CB8AC3E}">
        <p14:creationId xmlns:p14="http://schemas.microsoft.com/office/powerpoint/2010/main" val="109276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13</a:t>
            </a:fld>
            <a:endParaRPr lang="en-TR"/>
          </a:p>
        </p:txBody>
      </p:sp>
    </p:spTree>
    <p:extLst>
      <p:ext uri="{BB962C8B-B14F-4D97-AF65-F5344CB8AC3E}">
        <p14:creationId xmlns:p14="http://schemas.microsoft.com/office/powerpoint/2010/main" val="3794321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14</a:t>
            </a:fld>
            <a:endParaRPr lang="en-TR"/>
          </a:p>
        </p:txBody>
      </p:sp>
    </p:spTree>
    <p:extLst>
      <p:ext uri="{BB962C8B-B14F-4D97-AF65-F5344CB8AC3E}">
        <p14:creationId xmlns:p14="http://schemas.microsoft.com/office/powerpoint/2010/main" val="656351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15</a:t>
            </a:fld>
            <a:endParaRPr lang="en-TR"/>
          </a:p>
        </p:txBody>
      </p:sp>
    </p:spTree>
    <p:extLst>
      <p:ext uri="{BB962C8B-B14F-4D97-AF65-F5344CB8AC3E}">
        <p14:creationId xmlns:p14="http://schemas.microsoft.com/office/powerpoint/2010/main" val="196626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16</a:t>
            </a:fld>
            <a:endParaRPr lang="en-TR"/>
          </a:p>
        </p:txBody>
      </p:sp>
    </p:spTree>
    <p:extLst>
      <p:ext uri="{BB962C8B-B14F-4D97-AF65-F5344CB8AC3E}">
        <p14:creationId xmlns:p14="http://schemas.microsoft.com/office/powerpoint/2010/main" val="1873899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17</a:t>
            </a:fld>
            <a:endParaRPr lang="en-TR"/>
          </a:p>
        </p:txBody>
      </p:sp>
    </p:spTree>
    <p:extLst>
      <p:ext uri="{BB962C8B-B14F-4D97-AF65-F5344CB8AC3E}">
        <p14:creationId xmlns:p14="http://schemas.microsoft.com/office/powerpoint/2010/main" val="2775982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18</a:t>
            </a:fld>
            <a:endParaRPr lang="en-TR"/>
          </a:p>
        </p:txBody>
      </p:sp>
    </p:spTree>
    <p:extLst>
      <p:ext uri="{BB962C8B-B14F-4D97-AF65-F5344CB8AC3E}">
        <p14:creationId xmlns:p14="http://schemas.microsoft.com/office/powerpoint/2010/main" val="3541636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19</a:t>
            </a:fld>
            <a:endParaRPr lang="en-TR"/>
          </a:p>
        </p:txBody>
      </p:sp>
    </p:spTree>
    <p:extLst>
      <p:ext uri="{BB962C8B-B14F-4D97-AF65-F5344CB8AC3E}">
        <p14:creationId xmlns:p14="http://schemas.microsoft.com/office/powerpoint/2010/main" val="1147312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20</a:t>
            </a:fld>
            <a:endParaRPr lang="en-TR"/>
          </a:p>
        </p:txBody>
      </p:sp>
    </p:spTree>
    <p:extLst>
      <p:ext uri="{BB962C8B-B14F-4D97-AF65-F5344CB8AC3E}">
        <p14:creationId xmlns:p14="http://schemas.microsoft.com/office/powerpoint/2010/main" val="2843684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21</a:t>
            </a:fld>
            <a:endParaRPr lang="en-TR"/>
          </a:p>
        </p:txBody>
      </p:sp>
    </p:spTree>
    <p:extLst>
      <p:ext uri="{BB962C8B-B14F-4D97-AF65-F5344CB8AC3E}">
        <p14:creationId xmlns:p14="http://schemas.microsoft.com/office/powerpoint/2010/main" val="512656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22</a:t>
            </a:fld>
            <a:endParaRPr lang="en-TR"/>
          </a:p>
        </p:txBody>
      </p:sp>
    </p:spTree>
    <p:extLst>
      <p:ext uri="{BB962C8B-B14F-4D97-AF65-F5344CB8AC3E}">
        <p14:creationId xmlns:p14="http://schemas.microsoft.com/office/powerpoint/2010/main" val="1559667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158BD55D-E2EB-4EFC-86FE-667FCB25C641}" type="slidenum">
              <a:rPr lang="en-US" smtClean="0"/>
              <a:t>3</a:t>
            </a:fld>
            <a:endParaRPr lang="en-US"/>
          </a:p>
        </p:txBody>
      </p:sp>
    </p:spTree>
    <p:extLst>
      <p:ext uri="{BB962C8B-B14F-4D97-AF65-F5344CB8AC3E}">
        <p14:creationId xmlns:p14="http://schemas.microsoft.com/office/powerpoint/2010/main" val="515713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23</a:t>
            </a:fld>
            <a:endParaRPr lang="en-TR"/>
          </a:p>
        </p:txBody>
      </p:sp>
    </p:spTree>
    <p:extLst>
      <p:ext uri="{BB962C8B-B14F-4D97-AF65-F5344CB8AC3E}">
        <p14:creationId xmlns:p14="http://schemas.microsoft.com/office/powerpoint/2010/main" val="2193352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2E1486C-A7A5-4436-8111-6FB9AC8714F1}" type="slidenum">
              <a:rPr lang="ko-KR" altLang="en-US" smtClean="0"/>
              <a:t>37</a:t>
            </a:fld>
            <a:endParaRPr lang="ko-KR" altLang="en-US"/>
          </a:p>
        </p:txBody>
      </p:sp>
    </p:spTree>
    <p:extLst>
      <p:ext uri="{BB962C8B-B14F-4D97-AF65-F5344CB8AC3E}">
        <p14:creationId xmlns:p14="http://schemas.microsoft.com/office/powerpoint/2010/main" val="2811280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158BD55D-E2EB-4EFC-86FE-667FCB25C641}" type="slidenum">
              <a:rPr lang="en-US" smtClean="0"/>
              <a:t>5</a:t>
            </a:fld>
            <a:endParaRPr lang="en-US"/>
          </a:p>
        </p:txBody>
      </p:sp>
    </p:spTree>
    <p:extLst>
      <p:ext uri="{BB962C8B-B14F-4D97-AF65-F5344CB8AC3E}">
        <p14:creationId xmlns:p14="http://schemas.microsoft.com/office/powerpoint/2010/main" val="434757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58BD55D-E2EB-4EFC-86FE-667FCB25C641}" type="slidenum">
              <a:rPr lang="en-US" smtClean="0"/>
              <a:t>6</a:t>
            </a:fld>
            <a:endParaRPr lang="en-US"/>
          </a:p>
        </p:txBody>
      </p:sp>
    </p:spTree>
    <p:extLst>
      <p:ext uri="{BB962C8B-B14F-4D97-AF65-F5344CB8AC3E}">
        <p14:creationId xmlns:p14="http://schemas.microsoft.com/office/powerpoint/2010/main" val="2629157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7</a:t>
            </a:fld>
            <a:endParaRPr lang="en-TR"/>
          </a:p>
        </p:txBody>
      </p:sp>
    </p:spTree>
    <p:extLst>
      <p:ext uri="{BB962C8B-B14F-4D97-AF65-F5344CB8AC3E}">
        <p14:creationId xmlns:p14="http://schemas.microsoft.com/office/powerpoint/2010/main" val="4077221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9</a:t>
            </a:fld>
            <a:endParaRPr lang="en-TR"/>
          </a:p>
        </p:txBody>
      </p:sp>
    </p:spTree>
    <p:extLst>
      <p:ext uri="{BB962C8B-B14F-4D97-AF65-F5344CB8AC3E}">
        <p14:creationId xmlns:p14="http://schemas.microsoft.com/office/powerpoint/2010/main" val="3309285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10</a:t>
            </a:fld>
            <a:endParaRPr lang="en-TR"/>
          </a:p>
        </p:txBody>
      </p:sp>
    </p:spTree>
    <p:extLst>
      <p:ext uri="{BB962C8B-B14F-4D97-AF65-F5344CB8AC3E}">
        <p14:creationId xmlns:p14="http://schemas.microsoft.com/office/powerpoint/2010/main" val="3822320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11</a:t>
            </a:fld>
            <a:endParaRPr lang="en-TR"/>
          </a:p>
        </p:txBody>
      </p:sp>
    </p:spTree>
    <p:extLst>
      <p:ext uri="{BB962C8B-B14F-4D97-AF65-F5344CB8AC3E}">
        <p14:creationId xmlns:p14="http://schemas.microsoft.com/office/powerpoint/2010/main" val="1304308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7E2C2A8A-8D13-4B94-B9F1-C53F69A20F96}" type="slidenum">
              <a:rPr lang="en-TR" smtClean="0"/>
              <a:t>12</a:t>
            </a:fld>
            <a:endParaRPr lang="en-TR"/>
          </a:p>
        </p:txBody>
      </p:sp>
    </p:spTree>
    <p:extLst>
      <p:ext uri="{BB962C8B-B14F-4D97-AF65-F5344CB8AC3E}">
        <p14:creationId xmlns:p14="http://schemas.microsoft.com/office/powerpoint/2010/main" val="112872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0AFE-1DBF-7E8D-D159-CB2740D1F9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6968CD-2869-EA3A-0DD1-A5A2D5C7D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EF6D9F-3D84-214D-E619-6C52D7D696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A7D0DF-E17B-BE31-AF8D-984619692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ABB43-DB54-8C8B-D543-9018F24C69F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2992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FE9B-F908-C500-C1E3-358BD7C88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5F326F-99C8-9587-9963-6E35053E8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D67A5-94D4-4E69-9628-D6DEB9DA949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95431C-A265-D34A-944E-CC9A181F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59B15-FF02-464B-4C34-200F7635725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6201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C8401-1843-1655-F73D-F747402A3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A8FE71-A0BE-2F0E-D92C-8E04F1E8F1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65D7A-44AE-60C8-E76C-AF9A2897B5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2842A5-1F6A-328A-EA3C-5E222D889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C082C-3876-F053-6806-91AF41F123B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0989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Blue background">
    <p:bg>
      <p:bgPr>
        <a:solidFill>
          <a:srgbClr val="2B2551"/>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0303482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0AFE-1DBF-7E8D-D159-CB2740D1F9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6968CD-2869-EA3A-0DD1-A5A2D5C7D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EF6D9F-3D84-214D-E619-6C52D7D696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A7D0DF-E17B-BE31-AF8D-984619692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ABB43-DB54-8C8B-D543-9018F24C69F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2992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CDA7-8D8D-B1F1-64C9-2F29664BCE8A}"/>
              </a:ext>
            </a:extLst>
          </p:cNvPr>
          <p:cNvSpPr>
            <a:spLocks noGrp="1"/>
          </p:cNvSpPr>
          <p:nvPr>
            <p:ph type="title"/>
          </p:nvPr>
        </p:nvSpPr>
        <p:spPr>
          <a:xfrm>
            <a:off x="1039653" y="1064779"/>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DAE6C3A-685B-9E4C-F310-3A1488C9FCF8}"/>
              </a:ext>
            </a:extLst>
          </p:cNvPr>
          <p:cNvSpPr>
            <a:spLocks noGrp="1"/>
          </p:cNvSpPr>
          <p:nvPr>
            <p:ph idx="1"/>
          </p:nvPr>
        </p:nvSpPr>
        <p:spPr>
          <a:xfrm>
            <a:off x="1049144" y="2007219"/>
            <a:ext cx="10093712" cy="4169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F2C50-7AEC-57FA-E188-02A8BB4E6F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8DAA8F-10FB-12E2-F20D-364DE7FD4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2E03C-41E4-E4D9-AAA0-B27E6B0B7AF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65972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0583-DC88-A043-6756-02E72635C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BAA1D-FB68-B4D9-38AE-D41CAD298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E278B6-C770-DBA7-D72E-F21E455AEE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E6BF44A-D805-8A8F-BDB1-C4A23EE3E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2123A-8C72-26AD-32B7-B0BFFE780B7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8370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7164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6E65C-7F29-15EF-2896-E823E754DB89}"/>
              </a:ext>
            </a:extLst>
          </p:cNvPr>
          <p:cNvSpPr>
            <a:spLocks noGrp="1"/>
          </p:cNvSpPr>
          <p:nvPr>
            <p:ph type="body" idx="1"/>
          </p:nvPr>
        </p:nvSpPr>
        <p:spPr>
          <a:xfrm>
            <a:off x="1039652" y="1987368"/>
            <a:ext cx="4957923" cy="597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FE081-7726-68A8-B2DE-91E85DE93E24}"/>
              </a:ext>
            </a:extLst>
          </p:cNvPr>
          <p:cNvSpPr>
            <a:spLocks noGrp="1"/>
          </p:cNvSpPr>
          <p:nvPr>
            <p:ph sz="half" idx="2"/>
          </p:nvPr>
        </p:nvSpPr>
        <p:spPr>
          <a:xfrm>
            <a:off x="1039652" y="2671761"/>
            <a:ext cx="4957923" cy="3517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729DD-0596-962B-F2FE-99AE58861120}"/>
              </a:ext>
            </a:extLst>
          </p:cNvPr>
          <p:cNvSpPr>
            <a:spLocks noGrp="1"/>
          </p:cNvSpPr>
          <p:nvPr>
            <p:ph type="body" sz="quarter" idx="3"/>
          </p:nvPr>
        </p:nvSpPr>
        <p:spPr>
          <a:xfrm>
            <a:off x="6172200" y="1987367"/>
            <a:ext cx="4980148" cy="6010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2AAFB-C0E5-D15D-CFE4-0F39C954F21E}"/>
              </a:ext>
            </a:extLst>
          </p:cNvPr>
          <p:cNvSpPr>
            <a:spLocks noGrp="1"/>
          </p:cNvSpPr>
          <p:nvPr>
            <p:ph sz="quarter" idx="4"/>
          </p:nvPr>
        </p:nvSpPr>
        <p:spPr>
          <a:xfrm>
            <a:off x="6172200" y="2671761"/>
            <a:ext cx="4980148" cy="35179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5DFCA-FFEE-83C3-311C-72341332507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B0B123A-4E67-68FB-C816-8EECD5E7C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D1270-7B16-5132-39AE-92CF358E213B}"/>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10" name="Title 1">
            <a:extLst>
              <a:ext uri="{FF2B5EF4-FFF2-40B4-BE49-F238E27FC236}">
                <a16:creationId xmlns:a16="http://schemas.microsoft.com/office/drawing/2014/main" id="{34301CB1-BC83-6901-0435-F7BEB62A611C}"/>
              </a:ext>
            </a:extLst>
          </p:cNvPr>
          <p:cNvSpPr>
            <a:spLocks noGrp="1"/>
          </p:cNvSpPr>
          <p:nvPr>
            <p:ph type="title"/>
          </p:nvPr>
        </p:nvSpPr>
        <p:spPr>
          <a:xfrm>
            <a:off x="1039653" y="1053628"/>
            <a:ext cx="10112695" cy="921254"/>
          </a:xfrm>
        </p:spPr>
        <p:txBody>
          <a:bodyPr/>
          <a:lstStyle/>
          <a:p>
            <a:r>
              <a:rPr lang="en-US"/>
              <a:t>Click to edit Master title style</a:t>
            </a:r>
          </a:p>
        </p:txBody>
      </p:sp>
    </p:spTree>
    <p:extLst>
      <p:ext uri="{BB962C8B-B14F-4D97-AF65-F5344CB8AC3E}">
        <p14:creationId xmlns:p14="http://schemas.microsoft.com/office/powerpoint/2010/main" val="27575252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20D6-323D-58F3-C1A8-D0B28E958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B7FABC-AD17-563C-BBAD-685E5B4842B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9DC5B4-2F3E-35D1-ABE4-641515633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9AC8B7-C8D5-F167-57B9-7E944DDC574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1102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BADD4-F03A-2A8D-3272-6A9E83F0463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FBFCFD2-9264-26CD-609A-4532C7093F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93E02-F21C-9E2D-B553-7B5AFF9F761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3624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CDA7-8D8D-B1F1-64C9-2F29664BCE8A}"/>
              </a:ext>
            </a:extLst>
          </p:cNvPr>
          <p:cNvSpPr>
            <a:spLocks noGrp="1"/>
          </p:cNvSpPr>
          <p:nvPr>
            <p:ph type="title"/>
          </p:nvPr>
        </p:nvSpPr>
        <p:spPr>
          <a:xfrm>
            <a:off x="1039653" y="1064779"/>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DAE6C3A-685B-9E4C-F310-3A1488C9FCF8}"/>
              </a:ext>
            </a:extLst>
          </p:cNvPr>
          <p:cNvSpPr>
            <a:spLocks noGrp="1"/>
          </p:cNvSpPr>
          <p:nvPr>
            <p:ph idx="1"/>
          </p:nvPr>
        </p:nvSpPr>
        <p:spPr>
          <a:xfrm>
            <a:off x="1049144" y="2007219"/>
            <a:ext cx="10093712" cy="4169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F2C50-7AEC-57FA-E188-02A8BB4E6F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8DAA8F-10FB-12E2-F20D-364DE7FD4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2E03C-41E4-E4D9-AAA0-B27E6B0B7AF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659720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1209-5995-FA2B-F80D-F627E745B0D7}"/>
              </a:ext>
            </a:extLst>
          </p:cNvPr>
          <p:cNvSpPr>
            <a:spLocks noGrp="1"/>
          </p:cNvSpPr>
          <p:nvPr>
            <p:ph type="title"/>
          </p:nvPr>
        </p:nvSpPr>
        <p:spPr>
          <a:xfrm>
            <a:off x="839788" y="702526"/>
            <a:ext cx="3932237" cy="135487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A1A60-592E-D125-A5D6-CB88265D4ACF}"/>
              </a:ext>
            </a:extLst>
          </p:cNvPr>
          <p:cNvSpPr>
            <a:spLocks noGrp="1"/>
          </p:cNvSpPr>
          <p:nvPr>
            <p:ph idx="1"/>
          </p:nvPr>
        </p:nvSpPr>
        <p:spPr>
          <a:xfrm>
            <a:off x="5185316" y="1304693"/>
            <a:ext cx="6170071" cy="45563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5678C3-A107-DC85-7584-ED2F27204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8DB2F-0437-833D-6F2D-404A8C37D48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69CC0-BEF1-57A5-D401-115FAFF14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7F95F7-B6A1-616E-BFA0-96BE4A61B70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267056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CE89-DC78-78F2-1D61-01E13C01E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E5C0CA-C054-8A6D-95E0-5F3F2CE6C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0745B09-0801-8A2D-33BD-BAF2F2E80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F42E0-D949-5E19-D422-D3201892929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8553E2-C713-33CE-C586-3C1B36680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2FF6D2-4CE9-EDA2-BD03-329F96E3EAB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9087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FE9B-F908-C500-C1E3-358BD7C88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5F326F-99C8-9587-9963-6E35053E8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D67A5-94D4-4E69-9628-D6DEB9DA949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95431C-A265-D34A-944E-CC9A181F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59B15-FF02-464B-4C34-200F7635725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62018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C8401-1843-1655-F73D-F747402A3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A8FE71-A0BE-2F0E-D92C-8E04F1E8F1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65D7A-44AE-60C8-E76C-AF9A2897B5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2842A5-1F6A-328A-EA3C-5E222D889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C082C-3876-F053-6806-91AF41F123B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09898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Blue background">
    <p:bg>
      <p:bgPr>
        <a:solidFill>
          <a:srgbClr val="2B2551"/>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0303482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0AFE-1DBF-7E8D-D159-CB2740D1F9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6968CD-2869-EA3A-0DD1-A5A2D5C7D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EF6D9F-3D84-214D-E619-6C52D7D696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A7D0DF-E17B-BE31-AF8D-984619692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ABB43-DB54-8C8B-D543-9018F24C69F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29922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CDA7-8D8D-B1F1-64C9-2F29664BCE8A}"/>
              </a:ext>
            </a:extLst>
          </p:cNvPr>
          <p:cNvSpPr>
            <a:spLocks noGrp="1"/>
          </p:cNvSpPr>
          <p:nvPr>
            <p:ph type="title"/>
          </p:nvPr>
        </p:nvSpPr>
        <p:spPr>
          <a:xfrm>
            <a:off x="1039653" y="1064779"/>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DAE6C3A-685B-9E4C-F310-3A1488C9FCF8}"/>
              </a:ext>
            </a:extLst>
          </p:cNvPr>
          <p:cNvSpPr>
            <a:spLocks noGrp="1"/>
          </p:cNvSpPr>
          <p:nvPr>
            <p:ph idx="1"/>
          </p:nvPr>
        </p:nvSpPr>
        <p:spPr>
          <a:xfrm>
            <a:off x="1049144" y="2007219"/>
            <a:ext cx="10093712" cy="4169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F2C50-7AEC-57FA-E188-02A8BB4E6F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8DAA8F-10FB-12E2-F20D-364DE7FD4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2E03C-41E4-E4D9-AAA0-B27E6B0B7AF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65972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0583-DC88-A043-6756-02E72635C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BAA1D-FB68-B4D9-38AE-D41CAD298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E278B6-C770-DBA7-D72E-F21E455AEE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E6BF44A-D805-8A8F-BDB1-C4A23EE3E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2123A-8C72-26AD-32B7-B0BFFE780B7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83705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71645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6E65C-7F29-15EF-2896-E823E754DB89}"/>
              </a:ext>
            </a:extLst>
          </p:cNvPr>
          <p:cNvSpPr>
            <a:spLocks noGrp="1"/>
          </p:cNvSpPr>
          <p:nvPr>
            <p:ph type="body" idx="1"/>
          </p:nvPr>
        </p:nvSpPr>
        <p:spPr>
          <a:xfrm>
            <a:off x="1039652" y="1987368"/>
            <a:ext cx="4957923" cy="597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FE081-7726-68A8-B2DE-91E85DE93E24}"/>
              </a:ext>
            </a:extLst>
          </p:cNvPr>
          <p:cNvSpPr>
            <a:spLocks noGrp="1"/>
          </p:cNvSpPr>
          <p:nvPr>
            <p:ph sz="half" idx="2"/>
          </p:nvPr>
        </p:nvSpPr>
        <p:spPr>
          <a:xfrm>
            <a:off x="1039652" y="2671761"/>
            <a:ext cx="4957923" cy="3517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729DD-0596-962B-F2FE-99AE58861120}"/>
              </a:ext>
            </a:extLst>
          </p:cNvPr>
          <p:cNvSpPr>
            <a:spLocks noGrp="1"/>
          </p:cNvSpPr>
          <p:nvPr>
            <p:ph type="body" sz="quarter" idx="3"/>
          </p:nvPr>
        </p:nvSpPr>
        <p:spPr>
          <a:xfrm>
            <a:off x="6172200" y="1987367"/>
            <a:ext cx="4980148" cy="6010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2AAFB-C0E5-D15D-CFE4-0F39C954F21E}"/>
              </a:ext>
            </a:extLst>
          </p:cNvPr>
          <p:cNvSpPr>
            <a:spLocks noGrp="1"/>
          </p:cNvSpPr>
          <p:nvPr>
            <p:ph sz="quarter" idx="4"/>
          </p:nvPr>
        </p:nvSpPr>
        <p:spPr>
          <a:xfrm>
            <a:off x="6172200" y="2671761"/>
            <a:ext cx="4980148" cy="35179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5DFCA-FFEE-83C3-311C-72341332507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B0B123A-4E67-68FB-C816-8EECD5E7C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D1270-7B16-5132-39AE-92CF358E213B}"/>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10" name="Title 1">
            <a:extLst>
              <a:ext uri="{FF2B5EF4-FFF2-40B4-BE49-F238E27FC236}">
                <a16:creationId xmlns:a16="http://schemas.microsoft.com/office/drawing/2014/main" id="{34301CB1-BC83-6901-0435-F7BEB62A611C}"/>
              </a:ext>
            </a:extLst>
          </p:cNvPr>
          <p:cNvSpPr>
            <a:spLocks noGrp="1"/>
          </p:cNvSpPr>
          <p:nvPr>
            <p:ph type="title"/>
          </p:nvPr>
        </p:nvSpPr>
        <p:spPr>
          <a:xfrm>
            <a:off x="1039653" y="1053628"/>
            <a:ext cx="10112695" cy="921254"/>
          </a:xfrm>
        </p:spPr>
        <p:txBody>
          <a:bodyPr/>
          <a:lstStyle/>
          <a:p>
            <a:r>
              <a:rPr lang="en-US"/>
              <a:t>Click to edit Master title style</a:t>
            </a:r>
          </a:p>
        </p:txBody>
      </p:sp>
    </p:spTree>
    <p:extLst>
      <p:ext uri="{BB962C8B-B14F-4D97-AF65-F5344CB8AC3E}">
        <p14:creationId xmlns:p14="http://schemas.microsoft.com/office/powerpoint/2010/main" val="2757525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0583-DC88-A043-6756-02E72635C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BAA1D-FB68-B4D9-38AE-D41CAD298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E278B6-C770-DBA7-D72E-F21E455AEE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E6BF44A-D805-8A8F-BDB1-C4A23EE3E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2123A-8C72-26AD-32B7-B0BFFE780B7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83705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20D6-323D-58F3-C1A8-D0B28E958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B7FABC-AD17-563C-BBAD-685E5B4842B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9DC5B4-2F3E-35D1-ABE4-641515633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9AC8B7-C8D5-F167-57B9-7E944DDC574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11024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BADD4-F03A-2A8D-3272-6A9E83F0463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FBFCFD2-9264-26CD-609A-4532C7093F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93E02-F21C-9E2D-B553-7B5AFF9F761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36241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1209-5995-FA2B-F80D-F627E745B0D7}"/>
              </a:ext>
            </a:extLst>
          </p:cNvPr>
          <p:cNvSpPr>
            <a:spLocks noGrp="1"/>
          </p:cNvSpPr>
          <p:nvPr>
            <p:ph type="title"/>
          </p:nvPr>
        </p:nvSpPr>
        <p:spPr>
          <a:xfrm>
            <a:off x="839788" y="702526"/>
            <a:ext cx="3932237" cy="135487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A1A60-592E-D125-A5D6-CB88265D4ACF}"/>
              </a:ext>
            </a:extLst>
          </p:cNvPr>
          <p:cNvSpPr>
            <a:spLocks noGrp="1"/>
          </p:cNvSpPr>
          <p:nvPr>
            <p:ph idx="1"/>
          </p:nvPr>
        </p:nvSpPr>
        <p:spPr>
          <a:xfrm>
            <a:off x="5185316" y="1304693"/>
            <a:ext cx="6170071" cy="45563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5678C3-A107-DC85-7584-ED2F27204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8DB2F-0437-833D-6F2D-404A8C37D48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69CC0-BEF1-57A5-D401-115FAFF14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7F95F7-B6A1-616E-BFA0-96BE4A61B70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267056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CE89-DC78-78F2-1D61-01E13C01E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E5C0CA-C054-8A6D-95E0-5F3F2CE6C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0745B09-0801-8A2D-33BD-BAF2F2E80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F42E0-D949-5E19-D422-D3201892929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8553E2-C713-33CE-C586-3C1B36680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2FF6D2-4CE9-EDA2-BD03-329F96E3EAB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90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FE9B-F908-C500-C1E3-358BD7C88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5F326F-99C8-9587-9963-6E35053E8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D67A5-94D4-4E69-9628-D6DEB9DA949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95431C-A265-D34A-944E-CC9A181F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59B15-FF02-464B-4C34-200F7635725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6201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C8401-1843-1655-F73D-F747402A3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A8FE71-A0BE-2F0E-D92C-8E04F1E8F1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65D7A-44AE-60C8-E76C-AF9A2897B5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2842A5-1F6A-328A-EA3C-5E222D889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C082C-3876-F053-6806-91AF41F123B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09898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Blue background">
    <p:bg>
      <p:bgPr>
        <a:solidFill>
          <a:srgbClr val="2B2551"/>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03034824"/>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0AFE-1DBF-7E8D-D159-CB2740D1F9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6968CD-2869-EA3A-0DD1-A5A2D5C7D2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EF6D9F-3D84-214D-E619-6C52D7D696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A7D0DF-E17B-BE31-AF8D-984619692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ABB43-DB54-8C8B-D543-9018F24C69F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29922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CDA7-8D8D-B1F1-64C9-2F29664BCE8A}"/>
              </a:ext>
            </a:extLst>
          </p:cNvPr>
          <p:cNvSpPr>
            <a:spLocks noGrp="1"/>
          </p:cNvSpPr>
          <p:nvPr>
            <p:ph type="title"/>
          </p:nvPr>
        </p:nvSpPr>
        <p:spPr>
          <a:xfrm>
            <a:off x="1039653" y="1064779"/>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DAE6C3A-685B-9E4C-F310-3A1488C9FCF8}"/>
              </a:ext>
            </a:extLst>
          </p:cNvPr>
          <p:cNvSpPr>
            <a:spLocks noGrp="1"/>
          </p:cNvSpPr>
          <p:nvPr>
            <p:ph idx="1"/>
          </p:nvPr>
        </p:nvSpPr>
        <p:spPr>
          <a:xfrm>
            <a:off x="1049144" y="2007219"/>
            <a:ext cx="10093712" cy="4169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F2C50-7AEC-57FA-E188-02A8BB4E6F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48DAA8F-10FB-12E2-F20D-364DE7FD4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2E03C-41E4-E4D9-AAA0-B27E6B0B7AF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659720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0583-DC88-A043-6756-02E72635C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BAA1D-FB68-B4D9-38AE-D41CAD298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E278B6-C770-DBA7-D72E-F21E455AEE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E6BF44A-D805-8A8F-BDB1-C4A23EE3E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2123A-8C72-26AD-32B7-B0BFFE780B73}"/>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8370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71645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7164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6E65C-7F29-15EF-2896-E823E754DB89}"/>
              </a:ext>
            </a:extLst>
          </p:cNvPr>
          <p:cNvSpPr>
            <a:spLocks noGrp="1"/>
          </p:cNvSpPr>
          <p:nvPr>
            <p:ph type="body" idx="1"/>
          </p:nvPr>
        </p:nvSpPr>
        <p:spPr>
          <a:xfrm>
            <a:off x="1039652" y="1987368"/>
            <a:ext cx="4957923" cy="597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FE081-7726-68A8-B2DE-91E85DE93E24}"/>
              </a:ext>
            </a:extLst>
          </p:cNvPr>
          <p:cNvSpPr>
            <a:spLocks noGrp="1"/>
          </p:cNvSpPr>
          <p:nvPr>
            <p:ph sz="half" idx="2"/>
          </p:nvPr>
        </p:nvSpPr>
        <p:spPr>
          <a:xfrm>
            <a:off x="1039652" y="2671761"/>
            <a:ext cx="4957923" cy="3517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729DD-0596-962B-F2FE-99AE58861120}"/>
              </a:ext>
            </a:extLst>
          </p:cNvPr>
          <p:cNvSpPr>
            <a:spLocks noGrp="1"/>
          </p:cNvSpPr>
          <p:nvPr>
            <p:ph type="body" sz="quarter" idx="3"/>
          </p:nvPr>
        </p:nvSpPr>
        <p:spPr>
          <a:xfrm>
            <a:off x="6172200" y="1987367"/>
            <a:ext cx="4980148" cy="6010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2AAFB-C0E5-D15D-CFE4-0F39C954F21E}"/>
              </a:ext>
            </a:extLst>
          </p:cNvPr>
          <p:cNvSpPr>
            <a:spLocks noGrp="1"/>
          </p:cNvSpPr>
          <p:nvPr>
            <p:ph sz="quarter" idx="4"/>
          </p:nvPr>
        </p:nvSpPr>
        <p:spPr>
          <a:xfrm>
            <a:off x="6172200" y="2671761"/>
            <a:ext cx="4980148" cy="35179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5DFCA-FFEE-83C3-311C-72341332507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B0B123A-4E67-68FB-C816-8EECD5E7C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D1270-7B16-5132-39AE-92CF358E213B}"/>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10" name="Title 1">
            <a:extLst>
              <a:ext uri="{FF2B5EF4-FFF2-40B4-BE49-F238E27FC236}">
                <a16:creationId xmlns:a16="http://schemas.microsoft.com/office/drawing/2014/main" id="{34301CB1-BC83-6901-0435-F7BEB62A611C}"/>
              </a:ext>
            </a:extLst>
          </p:cNvPr>
          <p:cNvSpPr>
            <a:spLocks noGrp="1"/>
          </p:cNvSpPr>
          <p:nvPr>
            <p:ph type="title"/>
          </p:nvPr>
        </p:nvSpPr>
        <p:spPr>
          <a:xfrm>
            <a:off x="1039653" y="1053628"/>
            <a:ext cx="10112695" cy="921254"/>
          </a:xfrm>
        </p:spPr>
        <p:txBody>
          <a:bodyPr/>
          <a:lstStyle/>
          <a:p>
            <a:r>
              <a:rPr lang="en-US"/>
              <a:t>Click to edit Master title style</a:t>
            </a:r>
          </a:p>
        </p:txBody>
      </p:sp>
    </p:spTree>
    <p:extLst>
      <p:ext uri="{BB962C8B-B14F-4D97-AF65-F5344CB8AC3E}">
        <p14:creationId xmlns:p14="http://schemas.microsoft.com/office/powerpoint/2010/main" val="27575252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20D6-323D-58F3-C1A8-D0B28E958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B7FABC-AD17-563C-BBAD-685E5B4842B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9DC5B4-2F3E-35D1-ABE4-641515633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9AC8B7-C8D5-F167-57B9-7E944DDC574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11024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BADD4-F03A-2A8D-3272-6A9E83F0463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FBFCFD2-9264-26CD-609A-4532C7093F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93E02-F21C-9E2D-B553-7B5AFF9F761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36241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1209-5995-FA2B-F80D-F627E745B0D7}"/>
              </a:ext>
            </a:extLst>
          </p:cNvPr>
          <p:cNvSpPr>
            <a:spLocks noGrp="1"/>
          </p:cNvSpPr>
          <p:nvPr>
            <p:ph type="title"/>
          </p:nvPr>
        </p:nvSpPr>
        <p:spPr>
          <a:xfrm>
            <a:off x="839788" y="702526"/>
            <a:ext cx="3932237" cy="135487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A1A60-592E-D125-A5D6-CB88265D4ACF}"/>
              </a:ext>
            </a:extLst>
          </p:cNvPr>
          <p:cNvSpPr>
            <a:spLocks noGrp="1"/>
          </p:cNvSpPr>
          <p:nvPr>
            <p:ph idx="1"/>
          </p:nvPr>
        </p:nvSpPr>
        <p:spPr>
          <a:xfrm>
            <a:off x="5185316" y="1304693"/>
            <a:ext cx="6170071" cy="45563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5678C3-A107-DC85-7584-ED2F27204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8DB2F-0437-833D-6F2D-404A8C37D48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69CC0-BEF1-57A5-D401-115FAFF14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7F95F7-B6A1-616E-BFA0-96BE4A61B70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267056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CE89-DC78-78F2-1D61-01E13C01E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E5C0CA-C054-8A6D-95E0-5F3F2CE6C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0745B09-0801-8A2D-33BD-BAF2F2E80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F42E0-D949-5E19-D422-D3201892929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8553E2-C713-33CE-C586-3C1B36680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2FF6D2-4CE9-EDA2-BD03-329F96E3EAB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9087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6FE9B-F908-C500-C1E3-358BD7C88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5F326F-99C8-9587-9963-6E35053E8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D67A5-94D4-4E69-9628-D6DEB9DA949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B95431C-A265-D34A-944E-CC9A181F3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59B15-FF02-464B-4C34-200F7635725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62018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3C8401-1843-1655-F73D-F747402A3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A8FE71-A0BE-2F0E-D92C-8E04F1E8F1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65D7A-44AE-60C8-E76C-AF9A2897B50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2842A5-1F6A-328A-EA3C-5E222D889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C082C-3876-F053-6806-91AF41F123B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09898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cSld name="Blue background">
    <p:bg>
      <p:bgPr>
        <a:solidFill>
          <a:srgbClr val="2B2551"/>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0303482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96E65C-7F29-15EF-2896-E823E754DB89}"/>
              </a:ext>
            </a:extLst>
          </p:cNvPr>
          <p:cNvSpPr>
            <a:spLocks noGrp="1"/>
          </p:cNvSpPr>
          <p:nvPr>
            <p:ph type="body" idx="1"/>
          </p:nvPr>
        </p:nvSpPr>
        <p:spPr>
          <a:xfrm>
            <a:off x="1039652" y="1987368"/>
            <a:ext cx="4957923" cy="597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FE081-7726-68A8-B2DE-91E85DE93E24}"/>
              </a:ext>
            </a:extLst>
          </p:cNvPr>
          <p:cNvSpPr>
            <a:spLocks noGrp="1"/>
          </p:cNvSpPr>
          <p:nvPr>
            <p:ph sz="half" idx="2"/>
          </p:nvPr>
        </p:nvSpPr>
        <p:spPr>
          <a:xfrm>
            <a:off x="1039652" y="2671761"/>
            <a:ext cx="4957923" cy="3517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729DD-0596-962B-F2FE-99AE58861120}"/>
              </a:ext>
            </a:extLst>
          </p:cNvPr>
          <p:cNvSpPr>
            <a:spLocks noGrp="1"/>
          </p:cNvSpPr>
          <p:nvPr>
            <p:ph type="body" sz="quarter" idx="3"/>
          </p:nvPr>
        </p:nvSpPr>
        <p:spPr>
          <a:xfrm>
            <a:off x="6172200" y="1987367"/>
            <a:ext cx="4980148" cy="60104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2AAFB-C0E5-D15D-CFE4-0F39C954F21E}"/>
              </a:ext>
            </a:extLst>
          </p:cNvPr>
          <p:cNvSpPr>
            <a:spLocks noGrp="1"/>
          </p:cNvSpPr>
          <p:nvPr>
            <p:ph sz="quarter" idx="4"/>
          </p:nvPr>
        </p:nvSpPr>
        <p:spPr>
          <a:xfrm>
            <a:off x="6172200" y="2671761"/>
            <a:ext cx="4980148" cy="35179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05DFCA-FFEE-83C3-311C-72341332507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B0B123A-4E67-68FB-C816-8EECD5E7C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D1270-7B16-5132-39AE-92CF358E213B}"/>
              </a:ext>
            </a:extLst>
          </p:cNvPr>
          <p:cNvSpPr>
            <a:spLocks noGrp="1"/>
          </p:cNvSpPr>
          <p:nvPr>
            <p:ph type="sldNum" sz="quarter" idx="12"/>
          </p:nvPr>
        </p:nvSpPr>
        <p:spPr/>
        <p:txBody>
          <a:bodyPr/>
          <a:lstStyle/>
          <a:p>
            <a:fld id="{330EA680-D336-4FF7-8B7A-9848BB0A1C32}" type="slidenum">
              <a:rPr lang="en-US" smtClean="0"/>
              <a:t>‹#›</a:t>
            </a:fld>
            <a:endParaRPr lang="en-US"/>
          </a:p>
        </p:txBody>
      </p:sp>
      <p:sp>
        <p:nvSpPr>
          <p:cNvPr id="10" name="Title 1">
            <a:extLst>
              <a:ext uri="{FF2B5EF4-FFF2-40B4-BE49-F238E27FC236}">
                <a16:creationId xmlns:a16="http://schemas.microsoft.com/office/drawing/2014/main" id="{34301CB1-BC83-6901-0435-F7BEB62A611C}"/>
              </a:ext>
            </a:extLst>
          </p:cNvPr>
          <p:cNvSpPr>
            <a:spLocks noGrp="1"/>
          </p:cNvSpPr>
          <p:nvPr>
            <p:ph type="title"/>
          </p:nvPr>
        </p:nvSpPr>
        <p:spPr>
          <a:xfrm>
            <a:off x="1039653" y="1053628"/>
            <a:ext cx="10112695" cy="921254"/>
          </a:xfrm>
        </p:spPr>
        <p:txBody>
          <a:bodyPr/>
          <a:lstStyle/>
          <a:p>
            <a:r>
              <a:rPr lang="en-US"/>
              <a:t>Click to edit Master title style</a:t>
            </a:r>
          </a:p>
        </p:txBody>
      </p:sp>
    </p:spTree>
    <p:extLst>
      <p:ext uri="{BB962C8B-B14F-4D97-AF65-F5344CB8AC3E}">
        <p14:creationId xmlns:p14="http://schemas.microsoft.com/office/powerpoint/2010/main" val="2757525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20D6-323D-58F3-C1A8-D0B28E958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B7FABC-AD17-563C-BBAD-685E5B4842B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9DC5B4-2F3E-35D1-ABE4-641515633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9AC8B7-C8D5-F167-57B9-7E944DDC574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1102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BADD4-F03A-2A8D-3272-6A9E83F0463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FBFCFD2-9264-26CD-609A-4532C7093F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93E02-F21C-9E2D-B553-7B5AFF9F761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23624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1209-5995-FA2B-F80D-F627E745B0D7}"/>
              </a:ext>
            </a:extLst>
          </p:cNvPr>
          <p:cNvSpPr>
            <a:spLocks noGrp="1"/>
          </p:cNvSpPr>
          <p:nvPr>
            <p:ph type="title"/>
          </p:nvPr>
        </p:nvSpPr>
        <p:spPr>
          <a:xfrm>
            <a:off x="839788" y="702526"/>
            <a:ext cx="3932237" cy="135487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A1A60-592E-D125-A5D6-CB88265D4ACF}"/>
              </a:ext>
            </a:extLst>
          </p:cNvPr>
          <p:cNvSpPr>
            <a:spLocks noGrp="1"/>
          </p:cNvSpPr>
          <p:nvPr>
            <p:ph idx="1"/>
          </p:nvPr>
        </p:nvSpPr>
        <p:spPr>
          <a:xfrm>
            <a:off x="5185316" y="1304693"/>
            <a:ext cx="6170071" cy="45563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5678C3-A107-DC85-7584-ED2F27204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08DB2F-0437-833D-6F2D-404A8C37D48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69CC0-BEF1-57A5-D401-115FAFF14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7F95F7-B6A1-616E-BFA0-96BE4A61B70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26705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CE89-DC78-78F2-1D61-01E13C01E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E5C0CA-C054-8A6D-95E0-5F3F2CE6C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0745B09-0801-8A2D-33BD-BAF2F2E80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F42E0-D949-5E19-D422-D3201892929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88553E2-C713-33CE-C586-3C1B36680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2FF6D2-4CE9-EDA2-BD03-329F96E3EAB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908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png"/><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5.png"/><Relationship Id="rId2" Type="http://schemas.openxmlformats.org/officeDocument/2006/relationships/slideLayout" Target="../slideLayouts/slideLayout26.xml"/><Relationship Id="rId16"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5.png"/><Relationship Id="rId2" Type="http://schemas.openxmlformats.org/officeDocument/2006/relationships/slideLayout" Target="../slideLayouts/slideLayout38.xml"/><Relationship Id="rId16" Type="http://schemas.openxmlformats.org/officeDocument/2006/relationships/image" Target="../media/image3.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55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60378C-69C2-7CAE-B82A-E3F880BBD5A1}"/>
              </a:ext>
            </a:extLst>
          </p:cNvPr>
          <p:cNvSpPr>
            <a:spLocks noGrp="1"/>
          </p:cNvSpPr>
          <p:nvPr>
            <p:ph type="title"/>
          </p:nvPr>
        </p:nvSpPr>
        <p:spPr>
          <a:xfrm>
            <a:off x="1039653" y="1053628"/>
            <a:ext cx="10112695" cy="9212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A6E0D5-E3CD-B760-BCAD-A88472450DFB}"/>
              </a:ext>
            </a:extLst>
          </p:cNvPr>
          <p:cNvSpPr>
            <a:spLocks noGrp="1"/>
          </p:cNvSpPr>
          <p:nvPr>
            <p:ph type="body" idx="1"/>
          </p:nvPr>
        </p:nvSpPr>
        <p:spPr>
          <a:xfrm>
            <a:off x="1049144" y="2007219"/>
            <a:ext cx="10093712" cy="41697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E9637-E086-47D5-C715-6DA8312680D4}"/>
              </a:ext>
            </a:extLst>
          </p:cNvPr>
          <p:cNvSpPr>
            <a:spLocks noGrp="1"/>
          </p:cNvSpPr>
          <p:nvPr>
            <p:ph type="dt" sz="half" idx="2"/>
          </p:nvPr>
        </p:nvSpPr>
        <p:spPr>
          <a:xfrm>
            <a:off x="104914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06968A-196E-CA85-8443-A1493D364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8D4EE3-FC71-1067-62B2-A82FC05520DF}"/>
              </a:ext>
            </a:extLst>
          </p:cNvPr>
          <p:cNvSpPr>
            <a:spLocks noGrp="1"/>
          </p:cNvSpPr>
          <p:nvPr>
            <p:ph type="sldNum" sz="quarter" idx="4"/>
          </p:nvPr>
        </p:nvSpPr>
        <p:spPr>
          <a:xfrm>
            <a:off x="8399656"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3D2D8313-3DF9-A62B-E6F1-1650C131664F}"/>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11353800" y="-359"/>
            <a:ext cx="771055" cy="1172344"/>
          </a:xfrm>
          <a:prstGeom prst="rect">
            <a:avLst/>
          </a:prstGeom>
        </p:spPr>
      </p:pic>
      <p:pic>
        <p:nvPicPr>
          <p:cNvPr id="8" name="Picture 7" descr="A blue text on a black background&#10;&#10;Description automatically generated with low confidence">
            <a:extLst>
              <a:ext uri="{FF2B5EF4-FFF2-40B4-BE49-F238E27FC236}">
                <a16:creationId xmlns:a16="http://schemas.microsoft.com/office/drawing/2014/main" id="{FAF8F417-56E3-A2D9-115B-61AF7F8CDCE3}"/>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10200439" y="318825"/>
            <a:ext cx="1172344" cy="572570"/>
          </a:xfrm>
          <a:prstGeom prst="rect">
            <a:avLst/>
          </a:prstGeom>
        </p:spPr>
      </p:pic>
      <p:pic>
        <p:nvPicPr>
          <p:cNvPr id="9" name="Picture 8" descr="A picture containing screenshot, graphics, circle, design&#10;&#10;Description automatically generated">
            <a:extLst>
              <a:ext uri="{FF2B5EF4-FFF2-40B4-BE49-F238E27FC236}">
                <a16:creationId xmlns:a16="http://schemas.microsoft.com/office/drawing/2014/main" id="{EDA4587A-7287-1A7C-EBCB-3CEE4E940E0F}"/>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8151164" y="219583"/>
            <a:ext cx="771055" cy="771055"/>
          </a:xfrm>
          <a:prstGeom prst="rect">
            <a:avLst/>
          </a:prstGeom>
        </p:spPr>
      </p:pic>
      <p:pic>
        <p:nvPicPr>
          <p:cNvPr id="10" name="Picture 9">
            <a:extLst>
              <a:ext uri="{FF2B5EF4-FFF2-40B4-BE49-F238E27FC236}">
                <a16:creationId xmlns:a16="http://schemas.microsoft.com/office/drawing/2014/main" id="{916692E9-7E86-2CE7-316B-A5A39C68D83F}"/>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9084427" y="256851"/>
            <a:ext cx="959440" cy="733787"/>
          </a:xfrm>
          <a:prstGeom prst="rect">
            <a:avLst/>
          </a:prstGeom>
        </p:spPr>
      </p:pic>
    </p:spTree>
    <p:extLst>
      <p:ext uri="{BB962C8B-B14F-4D97-AF65-F5344CB8AC3E}">
        <p14:creationId xmlns:p14="http://schemas.microsoft.com/office/powerpoint/2010/main" val="380721814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hf sldNum="0" hdr="0" ftr="0" dt="0"/>
  <p:txStyles>
    <p:titleStyle>
      <a:lvl1pPr algn="l" defTabSz="914400" rtl="0" eaLnBrk="1" latinLnBrk="0" hangingPunct="1">
        <a:lnSpc>
          <a:spcPct val="90000"/>
        </a:lnSpc>
        <a:spcBef>
          <a:spcPct val="0"/>
        </a:spcBef>
        <a:buNone/>
        <a:defRPr sz="4400" b="1" kern="1200">
          <a:solidFill>
            <a:srgbClr val="FFC83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B255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60378C-69C2-7CAE-B82A-E3F880BBD5A1}"/>
              </a:ext>
            </a:extLst>
          </p:cNvPr>
          <p:cNvSpPr>
            <a:spLocks noGrp="1"/>
          </p:cNvSpPr>
          <p:nvPr>
            <p:ph type="title"/>
          </p:nvPr>
        </p:nvSpPr>
        <p:spPr>
          <a:xfrm>
            <a:off x="1039653" y="1053628"/>
            <a:ext cx="10112695" cy="9212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A6E0D5-E3CD-B760-BCAD-A88472450DFB}"/>
              </a:ext>
            </a:extLst>
          </p:cNvPr>
          <p:cNvSpPr>
            <a:spLocks noGrp="1"/>
          </p:cNvSpPr>
          <p:nvPr>
            <p:ph type="body" idx="1"/>
          </p:nvPr>
        </p:nvSpPr>
        <p:spPr>
          <a:xfrm>
            <a:off x="1049144" y="2007219"/>
            <a:ext cx="10093712" cy="41697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E9637-E086-47D5-C715-6DA8312680D4}"/>
              </a:ext>
            </a:extLst>
          </p:cNvPr>
          <p:cNvSpPr>
            <a:spLocks noGrp="1"/>
          </p:cNvSpPr>
          <p:nvPr>
            <p:ph type="dt" sz="half" idx="2"/>
          </p:nvPr>
        </p:nvSpPr>
        <p:spPr>
          <a:xfrm>
            <a:off x="104914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06968A-196E-CA85-8443-A1493D364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8D4EE3-FC71-1067-62B2-A82FC05520DF}"/>
              </a:ext>
            </a:extLst>
          </p:cNvPr>
          <p:cNvSpPr>
            <a:spLocks noGrp="1"/>
          </p:cNvSpPr>
          <p:nvPr>
            <p:ph type="sldNum" sz="quarter" idx="4"/>
          </p:nvPr>
        </p:nvSpPr>
        <p:spPr>
          <a:xfrm>
            <a:off x="8399656"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3D2D8313-3DF9-A62B-E6F1-1650C131664F}"/>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11353800" y="-359"/>
            <a:ext cx="771055" cy="1172344"/>
          </a:xfrm>
          <a:prstGeom prst="rect">
            <a:avLst/>
          </a:prstGeom>
        </p:spPr>
      </p:pic>
      <p:pic>
        <p:nvPicPr>
          <p:cNvPr id="8" name="Picture 7" descr="A blue text on a black background&#10;&#10;Description automatically generated with low confidence">
            <a:extLst>
              <a:ext uri="{FF2B5EF4-FFF2-40B4-BE49-F238E27FC236}">
                <a16:creationId xmlns:a16="http://schemas.microsoft.com/office/drawing/2014/main" id="{FAF8F417-56E3-A2D9-115B-61AF7F8CDCE3}"/>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10200439" y="318825"/>
            <a:ext cx="1172344" cy="572570"/>
          </a:xfrm>
          <a:prstGeom prst="rect">
            <a:avLst/>
          </a:prstGeom>
        </p:spPr>
      </p:pic>
      <p:pic>
        <p:nvPicPr>
          <p:cNvPr id="9" name="Picture 8" descr="A picture containing screenshot, graphics, circle, design&#10;&#10;Description automatically generated">
            <a:extLst>
              <a:ext uri="{FF2B5EF4-FFF2-40B4-BE49-F238E27FC236}">
                <a16:creationId xmlns:a16="http://schemas.microsoft.com/office/drawing/2014/main" id="{EDA4587A-7287-1A7C-EBCB-3CEE4E940E0F}"/>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8151164" y="219583"/>
            <a:ext cx="771055" cy="771055"/>
          </a:xfrm>
          <a:prstGeom prst="rect">
            <a:avLst/>
          </a:prstGeom>
        </p:spPr>
      </p:pic>
      <p:pic>
        <p:nvPicPr>
          <p:cNvPr id="10" name="Picture 9">
            <a:extLst>
              <a:ext uri="{FF2B5EF4-FFF2-40B4-BE49-F238E27FC236}">
                <a16:creationId xmlns:a16="http://schemas.microsoft.com/office/drawing/2014/main" id="{916692E9-7E86-2CE7-316B-A5A39C68D83F}"/>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9084427" y="256851"/>
            <a:ext cx="959440" cy="733787"/>
          </a:xfrm>
          <a:prstGeom prst="rect">
            <a:avLst/>
          </a:prstGeom>
        </p:spPr>
      </p:pic>
    </p:spTree>
    <p:extLst>
      <p:ext uri="{BB962C8B-B14F-4D97-AF65-F5344CB8AC3E}">
        <p14:creationId xmlns:p14="http://schemas.microsoft.com/office/powerpoint/2010/main" val="380721814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hf sldNum="0" hdr="0" ftr="0" dt="0"/>
  <p:txStyles>
    <p:titleStyle>
      <a:lvl1pPr algn="l" defTabSz="914400" rtl="0" eaLnBrk="1" latinLnBrk="0" hangingPunct="1">
        <a:lnSpc>
          <a:spcPct val="90000"/>
        </a:lnSpc>
        <a:spcBef>
          <a:spcPct val="0"/>
        </a:spcBef>
        <a:buNone/>
        <a:defRPr sz="4400" b="1" kern="1200">
          <a:solidFill>
            <a:srgbClr val="FFC83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B255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60378C-69C2-7CAE-B82A-E3F880BBD5A1}"/>
              </a:ext>
            </a:extLst>
          </p:cNvPr>
          <p:cNvSpPr>
            <a:spLocks noGrp="1"/>
          </p:cNvSpPr>
          <p:nvPr>
            <p:ph type="title"/>
          </p:nvPr>
        </p:nvSpPr>
        <p:spPr>
          <a:xfrm>
            <a:off x="1039653" y="1053628"/>
            <a:ext cx="10112695" cy="9212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A6E0D5-E3CD-B760-BCAD-A88472450DFB}"/>
              </a:ext>
            </a:extLst>
          </p:cNvPr>
          <p:cNvSpPr>
            <a:spLocks noGrp="1"/>
          </p:cNvSpPr>
          <p:nvPr>
            <p:ph type="body" idx="1"/>
          </p:nvPr>
        </p:nvSpPr>
        <p:spPr>
          <a:xfrm>
            <a:off x="1049144" y="2007219"/>
            <a:ext cx="10093712" cy="41697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E9637-E086-47D5-C715-6DA8312680D4}"/>
              </a:ext>
            </a:extLst>
          </p:cNvPr>
          <p:cNvSpPr>
            <a:spLocks noGrp="1"/>
          </p:cNvSpPr>
          <p:nvPr>
            <p:ph type="dt" sz="half" idx="2"/>
          </p:nvPr>
        </p:nvSpPr>
        <p:spPr>
          <a:xfrm>
            <a:off x="104914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06968A-196E-CA85-8443-A1493D364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8D4EE3-FC71-1067-62B2-A82FC05520DF}"/>
              </a:ext>
            </a:extLst>
          </p:cNvPr>
          <p:cNvSpPr>
            <a:spLocks noGrp="1"/>
          </p:cNvSpPr>
          <p:nvPr>
            <p:ph type="sldNum" sz="quarter" idx="4"/>
          </p:nvPr>
        </p:nvSpPr>
        <p:spPr>
          <a:xfrm>
            <a:off x="8399656"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3D2D8313-3DF9-A62B-E6F1-1650C131664F}"/>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353800" y="-359"/>
            <a:ext cx="771055" cy="1172344"/>
          </a:xfrm>
          <a:prstGeom prst="rect">
            <a:avLst/>
          </a:prstGeom>
        </p:spPr>
      </p:pic>
      <p:pic>
        <p:nvPicPr>
          <p:cNvPr id="8" name="Picture 7" descr="A blue text on a black background&#10;&#10;Description automatically generated with low confidence">
            <a:extLst>
              <a:ext uri="{FF2B5EF4-FFF2-40B4-BE49-F238E27FC236}">
                <a16:creationId xmlns:a16="http://schemas.microsoft.com/office/drawing/2014/main" id="{FAF8F417-56E3-A2D9-115B-61AF7F8CDCE3}"/>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200439" y="318825"/>
            <a:ext cx="1172344" cy="572570"/>
          </a:xfrm>
          <a:prstGeom prst="rect">
            <a:avLst/>
          </a:prstGeom>
        </p:spPr>
      </p:pic>
      <p:pic>
        <p:nvPicPr>
          <p:cNvPr id="9" name="Picture 8" descr="A picture containing screenshot, graphics, circle, design&#10;&#10;Description automatically generated">
            <a:extLst>
              <a:ext uri="{FF2B5EF4-FFF2-40B4-BE49-F238E27FC236}">
                <a16:creationId xmlns:a16="http://schemas.microsoft.com/office/drawing/2014/main" id="{EDA4587A-7287-1A7C-EBCB-3CEE4E940E0F}"/>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151164" y="219583"/>
            <a:ext cx="771055" cy="771055"/>
          </a:xfrm>
          <a:prstGeom prst="rect">
            <a:avLst/>
          </a:prstGeom>
        </p:spPr>
      </p:pic>
      <p:pic>
        <p:nvPicPr>
          <p:cNvPr id="10" name="Picture 9">
            <a:extLst>
              <a:ext uri="{FF2B5EF4-FFF2-40B4-BE49-F238E27FC236}">
                <a16:creationId xmlns:a16="http://schemas.microsoft.com/office/drawing/2014/main" id="{916692E9-7E86-2CE7-316B-A5A39C68D83F}"/>
              </a:ext>
            </a:extLst>
          </p:cNvPr>
          <p:cNvPicPr>
            <a:picLocks noChangeAspect="1"/>
          </p:cNvPicPr>
          <p:nvPr userDrawn="1"/>
        </p:nvPicPr>
        <p:blipFill>
          <a:blip r:embed="rId17"/>
          <a:stretch>
            <a:fillRect/>
          </a:stretch>
        </p:blipFill>
        <p:spPr>
          <a:xfrm>
            <a:off x="9084427" y="256851"/>
            <a:ext cx="959440" cy="733787"/>
          </a:xfrm>
          <a:prstGeom prst="rect">
            <a:avLst/>
          </a:prstGeom>
        </p:spPr>
      </p:pic>
    </p:spTree>
    <p:extLst>
      <p:ext uri="{BB962C8B-B14F-4D97-AF65-F5344CB8AC3E}">
        <p14:creationId xmlns:p14="http://schemas.microsoft.com/office/powerpoint/2010/main" val="3807218143"/>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hf sldNum="0" hdr="0" ftr="0" dt="0"/>
  <p:txStyles>
    <p:titleStyle>
      <a:lvl1pPr algn="l" defTabSz="914400" rtl="0" eaLnBrk="1" latinLnBrk="0" hangingPunct="1">
        <a:lnSpc>
          <a:spcPct val="90000"/>
        </a:lnSpc>
        <a:spcBef>
          <a:spcPct val="0"/>
        </a:spcBef>
        <a:buNone/>
        <a:defRPr sz="4400" b="1" kern="1200">
          <a:solidFill>
            <a:srgbClr val="FFC83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B255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60378C-69C2-7CAE-B82A-E3F880BBD5A1}"/>
              </a:ext>
            </a:extLst>
          </p:cNvPr>
          <p:cNvSpPr>
            <a:spLocks noGrp="1"/>
          </p:cNvSpPr>
          <p:nvPr>
            <p:ph type="title"/>
          </p:nvPr>
        </p:nvSpPr>
        <p:spPr>
          <a:xfrm>
            <a:off x="1039653" y="1053628"/>
            <a:ext cx="10112695" cy="9212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A6E0D5-E3CD-B760-BCAD-A88472450DFB}"/>
              </a:ext>
            </a:extLst>
          </p:cNvPr>
          <p:cNvSpPr>
            <a:spLocks noGrp="1"/>
          </p:cNvSpPr>
          <p:nvPr>
            <p:ph type="body" idx="1"/>
          </p:nvPr>
        </p:nvSpPr>
        <p:spPr>
          <a:xfrm>
            <a:off x="1049144" y="2007219"/>
            <a:ext cx="10093712" cy="41697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E9637-E086-47D5-C715-6DA8312680D4}"/>
              </a:ext>
            </a:extLst>
          </p:cNvPr>
          <p:cNvSpPr>
            <a:spLocks noGrp="1"/>
          </p:cNvSpPr>
          <p:nvPr>
            <p:ph type="dt" sz="half" idx="2"/>
          </p:nvPr>
        </p:nvSpPr>
        <p:spPr>
          <a:xfrm>
            <a:off x="104914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06968A-196E-CA85-8443-A1493D364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8D4EE3-FC71-1067-62B2-A82FC05520DF}"/>
              </a:ext>
            </a:extLst>
          </p:cNvPr>
          <p:cNvSpPr>
            <a:spLocks noGrp="1"/>
          </p:cNvSpPr>
          <p:nvPr>
            <p:ph type="sldNum" sz="quarter" idx="4"/>
          </p:nvPr>
        </p:nvSpPr>
        <p:spPr>
          <a:xfrm>
            <a:off x="8399656"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pic>
        <p:nvPicPr>
          <p:cNvPr id="7" name="Picture 6">
            <a:extLst>
              <a:ext uri="{FF2B5EF4-FFF2-40B4-BE49-F238E27FC236}">
                <a16:creationId xmlns:a16="http://schemas.microsoft.com/office/drawing/2014/main" id="{3D2D8313-3DF9-A62B-E6F1-1650C131664F}"/>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353800" y="-359"/>
            <a:ext cx="771055" cy="1172344"/>
          </a:xfrm>
          <a:prstGeom prst="rect">
            <a:avLst/>
          </a:prstGeom>
        </p:spPr>
      </p:pic>
      <p:pic>
        <p:nvPicPr>
          <p:cNvPr id="8" name="Picture 7" descr="A blue text on a black background&#10;&#10;Description automatically generated with low confidence">
            <a:extLst>
              <a:ext uri="{FF2B5EF4-FFF2-40B4-BE49-F238E27FC236}">
                <a16:creationId xmlns:a16="http://schemas.microsoft.com/office/drawing/2014/main" id="{FAF8F417-56E3-A2D9-115B-61AF7F8CDCE3}"/>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200439" y="318825"/>
            <a:ext cx="1172344" cy="572570"/>
          </a:xfrm>
          <a:prstGeom prst="rect">
            <a:avLst/>
          </a:prstGeom>
        </p:spPr>
      </p:pic>
      <p:pic>
        <p:nvPicPr>
          <p:cNvPr id="9" name="Picture 8" descr="A picture containing screenshot, graphics, circle, design&#10;&#10;Description automatically generated">
            <a:extLst>
              <a:ext uri="{FF2B5EF4-FFF2-40B4-BE49-F238E27FC236}">
                <a16:creationId xmlns:a16="http://schemas.microsoft.com/office/drawing/2014/main" id="{EDA4587A-7287-1A7C-EBCB-3CEE4E940E0F}"/>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151164" y="219583"/>
            <a:ext cx="771055" cy="771055"/>
          </a:xfrm>
          <a:prstGeom prst="rect">
            <a:avLst/>
          </a:prstGeom>
        </p:spPr>
      </p:pic>
      <p:pic>
        <p:nvPicPr>
          <p:cNvPr id="10" name="Picture 9">
            <a:extLst>
              <a:ext uri="{FF2B5EF4-FFF2-40B4-BE49-F238E27FC236}">
                <a16:creationId xmlns:a16="http://schemas.microsoft.com/office/drawing/2014/main" id="{916692E9-7E86-2CE7-316B-A5A39C68D83F}"/>
              </a:ext>
            </a:extLst>
          </p:cNvPr>
          <p:cNvPicPr>
            <a:picLocks noChangeAspect="1"/>
          </p:cNvPicPr>
          <p:nvPr userDrawn="1"/>
        </p:nvPicPr>
        <p:blipFill>
          <a:blip r:embed="rId17"/>
          <a:stretch>
            <a:fillRect/>
          </a:stretch>
        </p:blipFill>
        <p:spPr>
          <a:xfrm>
            <a:off x="9084427" y="256851"/>
            <a:ext cx="959440" cy="733787"/>
          </a:xfrm>
          <a:prstGeom prst="rect">
            <a:avLst/>
          </a:prstGeom>
        </p:spPr>
      </p:pic>
    </p:spTree>
    <p:extLst>
      <p:ext uri="{BB962C8B-B14F-4D97-AF65-F5344CB8AC3E}">
        <p14:creationId xmlns:p14="http://schemas.microsoft.com/office/powerpoint/2010/main" val="380721814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hf sldNum="0" hdr="0" ftr="0" dt="0"/>
  <p:txStyles>
    <p:titleStyle>
      <a:lvl1pPr algn="l" defTabSz="914400" rtl="0" eaLnBrk="1" latinLnBrk="0" hangingPunct="1">
        <a:lnSpc>
          <a:spcPct val="90000"/>
        </a:lnSpc>
        <a:spcBef>
          <a:spcPct val="0"/>
        </a:spcBef>
        <a:buNone/>
        <a:defRPr sz="4400" b="1" kern="1200">
          <a:solidFill>
            <a:srgbClr val="FFC83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8.xml"/><Relationship Id="rId5" Type="http://schemas.openxmlformats.org/officeDocument/2006/relationships/image" Target="../media/image11.sv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8.xml"/><Relationship Id="rId5" Type="http://schemas.openxmlformats.org/officeDocument/2006/relationships/image" Target="../media/image11.sv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8.xml"/><Relationship Id="rId5" Type="http://schemas.openxmlformats.org/officeDocument/2006/relationships/image" Target="../media/image11.sv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8.xml"/><Relationship Id="rId5" Type="http://schemas.openxmlformats.org/officeDocument/2006/relationships/image" Target="../media/image11.sv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8.xml"/><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6.xml"/><Relationship Id="rId5"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CF62-297C-8D0F-E3E5-1BA3EBDCD815}"/>
              </a:ext>
            </a:extLst>
          </p:cNvPr>
          <p:cNvSpPr>
            <a:spLocks noGrp="1"/>
          </p:cNvSpPr>
          <p:nvPr>
            <p:ph type="title"/>
          </p:nvPr>
        </p:nvSpPr>
        <p:spPr>
          <a:xfrm>
            <a:off x="504437" y="1387059"/>
            <a:ext cx="10921036" cy="2677947"/>
          </a:xfrm>
        </p:spPr>
        <p:txBody>
          <a:bodyPr>
            <a:normAutofit/>
          </a:bodyPr>
          <a:lstStyle/>
          <a:p>
            <a:r>
              <a:rPr lang="en-US" dirty="0">
                <a:cs typeface="Calibri Light"/>
              </a:rPr>
              <a:t>Predictive Analysis of Academic Performance via Social media Influence Metrics</a:t>
            </a:r>
            <a:endParaRPr lang="en-US" dirty="0"/>
          </a:p>
        </p:txBody>
      </p:sp>
      <p:sp>
        <p:nvSpPr>
          <p:cNvPr id="3" name="Text Placeholder 2">
            <a:extLst>
              <a:ext uri="{FF2B5EF4-FFF2-40B4-BE49-F238E27FC236}">
                <a16:creationId xmlns:a16="http://schemas.microsoft.com/office/drawing/2014/main" id="{26A01406-CE87-67FD-1433-72C6D6211A0B}"/>
              </a:ext>
            </a:extLst>
          </p:cNvPr>
          <p:cNvSpPr>
            <a:spLocks noGrp="1"/>
          </p:cNvSpPr>
          <p:nvPr>
            <p:ph type="body" idx="1"/>
          </p:nvPr>
        </p:nvSpPr>
        <p:spPr/>
        <p:txBody>
          <a:bodyPr vert="horz" lIns="91440" tIns="45720" rIns="91440" bIns="45720" rtlCol="0" anchor="t">
            <a:normAutofit/>
          </a:bodyPr>
          <a:lstStyle/>
          <a:p>
            <a:r>
              <a:rPr lang="en-US" dirty="0">
                <a:cs typeface="Calibri"/>
              </a:rPr>
              <a:t>Student Name: </a:t>
            </a:r>
            <a:r>
              <a:rPr lang="en-US" dirty="0" err="1">
                <a:cs typeface="Calibri"/>
              </a:rPr>
              <a:t>Alamou</a:t>
            </a:r>
            <a:r>
              <a:rPr lang="en-US" dirty="0">
                <a:cs typeface="Calibri"/>
              </a:rPr>
              <a:t> Shola </a:t>
            </a:r>
            <a:r>
              <a:rPr lang="en-US" dirty="0" err="1">
                <a:cs typeface="Calibri"/>
              </a:rPr>
              <a:t>Mouhsine</a:t>
            </a:r>
            <a:r>
              <a:rPr lang="en-US" dirty="0">
                <a:cs typeface="Calibri"/>
              </a:rPr>
              <a:t> DAOUDA</a:t>
            </a:r>
          </a:p>
          <a:p>
            <a:r>
              <a:rPr lang="en-US" dirty="0">
                <a:cs typeface="Calibri"/>
              </a:rPr>
              <a:t>Date : 12-12-2023</a:t>
            </a:r>
          </a:p>
        </p:txBody>
      </p:sp>
      <p:sp>
        <p:nvSpPr>
          <p:cNvPr id="4" name="TextBox 3">
            <a:extLst>
              <a:ext uri="{FF2B5EF4-FFF2-40B4-BE49-F238E27FC236}">
                <a16:creationId xmlns:a16="http://schemas.microsoft.com/office/drawing/2014/main" id="{3831E698-AC64-A6F4-2958-27D7E92C64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948459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8248-FC2B-D862-07C4-972FEF33EF78}"/>
              </a:ext>
            </a:extLst>
          </p:cNvPr>
          <p:cNvSpPr>
            <a:spLocks noGrp="1"/>
          </p:cNvSpPr>
          <p:nvPr>
            <p:ph type="title"/>
          </p:nvPr>
        </p:nvSpPr>
        <p:spPr/>
        <p:txBody>
          <a:bodyPr/>
          <a:lstStyle/>
          <a:p>
            <a:r>
              <a:rPr lang="en-US" b="1" dirty="0"/>
              <a:t>Data Collection</a:t>
            </a:r>
            <a:r>
              <a:rPr lang="tr-TR" b="1" dirty="0"/>
              <a:t> </a:t>
            </a:r>
            <a:endParaRPr lang="tr-TR" dirty="0"/>
          </a:p>
        </p:txBody>
      </p:sp>
      <p:sp>
        <p:nvSpPr>
          <p:cNvPr id="3" name="Content Placeholder 2">
            <a:extLst>
              <a:ext uri="{FF2B5EF4-FFF2-40B4-BE49-F238E27FC236}">
                <a16:creationId xmlns:a16="http://schemas.microsoft.com/office/drawing/2014/main" id="{40094B93-C07E-2390-6C86-761633280A8D}"/>
              </a:ext>
            </a:extLst>
          </p:cNvPr>
          <p:cNvSpPr>
            <a:spLocks noGrp="1"/>
          </p:cNvSpPr>
          <p:nvPr>
            <p:ph idx="1"/>
          </p:nvPr>
        </p:nvSpPr>
        <p:spPr>
          <a:xfrm>
            <a:off x="1049144" y="2007219"/>
            <a:ext cx="5278504" cy="4169743"/>
          </a:xfrm>
        </p:spPr>
        <p:txBody>
          <a:bodyPr>
            <a:normAutofit/>
          </a:bodyPr>
          <a:lstStyle/>
          <a:p>
            <a:pPr marL="0" indent="0">
              <a:buNone/>
            </a:pPr>
            <a:endParaRPr lang="en-US" dirty="0"/>
          </a:p>
          <a:p>
            <a:endParaRPr lang="en-US" sz="2800" b="1" i="0" u="none" strike="noStrike" kern="1200" noProof="0" dirty="0">
              <a:solidFill>
                <a:srgbClr val="FFFFFF"/>
              </a:solidFill>
              <a:latin typeface="Calibri"/>
              <a:ea typeface="+mn-ea"/>
              <a:cs typeface="+mn-cs"/>
            </a:endParaRPr>
          </a:p>
          <a:p>
            <a:endParaRPr lang="en-US" sz="2800" b="1" i="0" u="none" strike="noStrike" kern="1200" noProof="0" dirty="0">
              <a:solidFill>
                <a:srgbClr val="FFFFFF"/>
              </a:solidFill>
              <a:latin typeface="Calibri"/>
              <a:ea typeface="+mn-ea"/>
              <a:cs typeface="+mn-cs"/>
            </a:endParaRPr>
          </a:p>
          <a:p>
            <a:endParaRPr lang="tr-TR" dirty="0"/>
          </a:p>
        </p:txBody>
      </p:sp>
      <p:sp>
        <p:nvSpPr>
          <p:cNvPr id="5" name="TextBox 4">
            <a:extLst>
              <a:ext uri="{FF2B5EF4-FFF2-40B4-BE49-F238E27FC236}">
                <a16:creationId xmlns:a16="http://schemas.microsoft.com/office/drawing/2014/main" id="{3B72C810-9CE5-BE29-6BFC-F187529B16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graphicFrame>
        <p:nvGraphicFramePr>
          <p:cNvPr id="4" name="Table 3">
            <a:extLst>
              <a:ext uri="{FF2B5EF4-FFF2-40B4-BE49-F238E27FC236}">
                <a16:creationId xmlns:a16="http://schemas.microsoft.com/office/drawing/2014/main" id="{EC7F5962-F2F9-BF6D-D14D-8183D87303CA}"/>
              </a:ext>
            </a:extLst>
          </p:cNvPr>
          <p:cNvGraphicFramePr>
            <a:graphicFrameLocks noGrp="1"/>
          </p:cNvGraphicFramePr>
          <p:nvPr>
            <p:extLst>
              <p:ext uri="{D42A27DB-BD31-4B8C-83A1-F6EECF244321}">
                <p14:modId xmlns:p14="http://schemas.microsoft.com/office/powerpoint/2010/main" val="66441430"/>
              </p:ext>
            </p:extLst>
          </p:nvPr>
        </p:nvGraphicFramePr>
        <p:xfrm>
          <a:off x="175767" y="2408964"/>
          <a:ext cx="5623462" cy="3880225"/>
        </p:xfrm>
        <a:graphic>
          <a:graphicData uri="http://schemas.openxmlformats.org/drawingml/2006/table">
            <a:tbl>
              <a:tblPr firstRow="1" bandRow="1">
                <a:tableStyleId>{5C22544A-7EE6-4342-B048-85BDC9FD1C3A}</a:tableStyleId>
              </a:tblPr>
              <a:tblGrid>
                <a:gridCol w="2811731">
                  <a:extLst>
                    <a:ext uri="{9D8B030D-6E8A-4147-A177-3AD203B41FA5}">
                      <a16:colId xmlns:a16="http://schemas.microsoft.com/office/drawing/2014/main" val="2170796321"/>
                    </a:ext>
                  </a:extLst>
                </a:gridCol>
                <a:gridCol w="2811731">
                  <a:extLst>
                    <a:ext uri="{9D8B030D-6E8A-4147-A177-3AD203B41FA5}">
                      <a16:colId xmlns:a16="http://schemas.microsoft.com/office/drawing/2014/main" val="712015126"/>
                    </a:ext>
                  </a:extLst>
                </a:gridCol>
              </a:tblGrid>
              <a:tr h="1019621">
                <a:tc>
                  <a:txBody>
                    <a:bodyPr/>
                    <a:lstStyle/>
                    <a:p>
                      <a:r>
                        <a:rPr lang="en-US" b="0" dirty="0"/>
                        <a:t>Age Group</a:t>
                      </a:r>
                    </a:p>
                  </a:txBody>
                  <a:tcPr>
                    <a:solidFill>
                      <a:schemeClr val="accent3"/>
                    </a:solidFill>
                  </a:tcPr>
                </a:tc>
                <a:tc>
                  <a:txBody>
                    <a:bodyPr/>
                    <a:lstStyle/>
                    <a:p>
                      <a:r>
                        <a:rPr lang="tr-TR" b="0" dirty="0"/>
                        <a:t>1: 20 </a:t>
                      </a:r>
                      <a:r>
                        <a:rPr lang="tr-TR" b="0" dirty="0" err="1"/>
                        <a:t>years</a:t>
                      </a:r>
                      <a:r>
                        <a:rPr lang="tr-TR" b="0" dirty="0"/>
                        <a:t> </a:t>
                      </a:r>
                      <a:r>
                        <a:rPr lang="tr-TR" b="0" dirty="0" err="1"/>
                        <a:t>or</a:t>
                      </a:r>
                      <a:r>
                        <a:rPr lang="tr-TR" b="0" dirty="0"/>
                        <a:t> </a:t>
                      </a:r>
                      <a:r>
                        <a:rPr lang="tr-TR" b="0" dirty="0" err="1"/>
                        <a:t>below</a:t>
                      </a:r>
                      <a:endParaRPr lang="tr-TR" b="0" dirty="0"/>
                    </a:p>
                    <a:p>
                      <a:r>
                        <a:rPr lang="tr-TR" b="0" dirty="0"/>
                        <a:t>2: [20, 30]</a:t>
                      </a:r>
                    </a:p>
                    <a:p>
                      <a:r>
                        <a:rPr lang="tr-TR" b="0" dirty="0"/>
                        <a:t>3: </a:t>
                      </a:r>
                      <a:r>
                        <a:rPr lang="tr-TR" b="0" dirty="0" err="1"/>
                        <a:t>above</a:t>
                      </a:r>
                      <a:r>
                        <a:rPr lang="tr-TR" b="0" dirty="0"/>
                        <a:t> 30 </a:t>
                      </a:r>
                      <a:r>
                        <a:rPr lang="tr-TR" b="0" dirty="0" err="1"/>
                        <a:t>years</a:t>
                      </a:r>
                      <a:endParaRPr lang="en-US" b="0" dirty="0"/>
                    </a:p>
                  </a:txBody>
                  <a:tcPr>
                    <a:solidFill>
                      <a:schemeClr val="accent3"/>
                    </a:solidFill>
                  </a:tcPr>
                </a:tc>
                <a:extLst>
                  <a:ext uri="{0D108BD9-81ED-4DB2-BD59-A6C34878D82A}">
                    <a16:rowId xmlns:a16="http://schemas.microsoft.com/office/drawing/2014/main" val="4256582747"/>
                  </a:ext>
                </a:extLst>
              </a:tr>
              <a:tr h="713735">
                <a:tc>
                  <a:txBody>
                    <a:bodyPr/>
                    <a:lstStyle/>
                    <a:p>
                      <a:r>
                        <a:rPr lang="en-US" dirty="0"/>
                        <a:t>Gender</a:t>
                      </a:r>
                    </a:p>
                  </a:txBody>
                  <a:tcPr>
                    <a:solidFill>
                      <a:schemeClr val="accent3"/>
                    </a:solidFill>
                  </a:tcPr>
                </a:tc>
                <a:tc>
                  <a:txBody>
                    <a:bodyPr/>
                    <a:lstStyle/>
                    <a:p>
                      <a:r>
                        <a:rPr lang="en-US" dirty="0"/>
                        <a:t>1: Male</a:t>
                      </a:r>
                    </a:p>
                    <a:p>
                      <a:r>
                        <a:rPr lang="en-US" dirty="0"/>
                        <a:t>2: Female</a:t>
                      </a:r>
                    </a:p>
                  </a:txBody>
                  <a:tcPr>
                    <a:solidFill>
                      <a:schemeClr val="accent3"/>
                    </a:solidFill>
                  </a:tcPr>
                </a:tc>
                <a:extLst>
                  <a:ext uri="{0D108BD9-81ED-4DB2-BD59-A6C34878D82A}">
                    <a16:rowId xmlns:a16="http://schemas.microsoft.com/office/drawing/2014/main" val="1241231344"/>
                  </a:ext>
                </a:extLst>
              </a:tr>
              <a:tr h="413513">
                <a:tc>
                  <a:txBody>
                    <a:bodyPr/>
                    <a:lstStyle/>
                    <a:p>
                      <a:r>
                        <a:rPr lang="en-US" dirty="0"/>
                        <a:t>Levels</a:t>
                      </a:r>
                    </a:p>
                  </a:txBody>
                  <a:tcPr>
                    <a:solidFill>
                      <a:schemeClr val="accent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 level to 400 level</a:t>
                      </a:r>
                    </a:p>
                  </a:txBody>
                  <a:tcPr>
                    <a:solidFill>
                      <a:schemeClr val="accent3"/>
                    </a:solidFill>
                  </a:tcPr>
                </a:tc>
                <a:extLst>
                  <a:ext uri="{0D108BD9-81ED-4DB2-BD59-A6C34878D82A}">
                    <a16:rowId xmlns:a16="http://schemas.microsoft.com/office/drawing/2014/main" val="749358055"/>
                  </a:ext>
                </a:extLst>
              </a:tr>
              <a:tr h="713735">
                <a:tc>
                  <a:txBody>
                    <a:bodyPr/>
                    <a:lstStyle/>
                    <a:p>
                      <a:r>
                        <a:rPr lang="en-US" dirty="0"/>
                        <a:t>Time</a:t>
                      </a:r>
                    </a:p>
                  </a:txBody>
                  <a:tcPr>
                    <a:solidFill>
                      <a:schemeClr val="accent3"/>
                    </a:solidFill>
                  </a:tcPr>
                </a:tc>
                <a:tc>
                  <a:txBody>
                    <a:bodyPr/>
                    <a:lstStyle/>
                    <a:p>
                      <a:r>
                        <a:rPr lang="en-US" dirty="0"/>
                        <a:t>number of hours students spend on social media</a:t>
                      </a:r>
                    </a:p>
                  </a:txBody>
                  <a:tcPr>
                    <a:solidFill>
                      <a:schemeClr val="accent3"/>
                    </a:solidFill>
                  </a:tcPr>
                </a:tc>
                <a:extLst>
                  <a:ext uri="{0D108BD9-81ED-4DB2-BD59-A6C34878D82A}">
                    <a16:rowId xmlns:a16="http://schemas.microsoft.com/office/drawing/2014/main" val="3892782109"/>
                  </a:ext>
                </a:extLst>
              </a:tr>
              <a:tr h="10196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Platforms</a:t>
                      </a:r>
                    </a:p>
                  </a:txBody>
                  <a:tcPr>
                    <a:solidFill>
                      <a:schemeClr val="accent3"/>
                    </a:solidFill>
                  </a:tcPr>
                </a:tc>
                <a:tc>
                  <a:txBody>
                    <a:bodyPr/>
                    <a:lstStyle/>
                    <a:p>
                      <a:r>
                        <a:rPr lang="en-US" dirty="0"/>
                        <a:t>number of social media platforms a student belongs to</a:t>
                      </a:r>
                    </a:p>
                  </a:txBody>
                  <a:tcPr>
                    <a:solidFill>
                      <a:schemeClr val="accent3"/>
                    </a:solidFill>
                  </a:tcPr>
                </a:tc>
                <a:extLst>
                  <a:ext uri="{0D108BD9-81ED-4DB2-BD59-A6C34878D82A}">
                    <a16:rowId xmlns:a16="http://schemas.microsoft.com/office/drawing/2014/main" val="2726828632"/>
                  </a:ext>
                </a:extLst>
              </a:tr>
            </a:tbl>
          </a:graphicData>
        </a:graphic>
      </p:graphicFrame>
      <p:pic>
        <p:nvPicPr>
          <p:cNvPr id="7" name="Picture 6" descr="A screenshot of a computer&#10;&#10;Description automatically generated">
            <a:extLst>
              <a:ext uri="{FF2B5EF4-FFF2-40B4-BE49-F238E27FC236}">
                <a16:creationId xmlns:a16="http://schemas.microsoft.com/office/drawing/2014/main" id="{7B9837CF-16F6-C97B-4094-D211E2BC2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229" y="2408964"/>
            <a:ext cx="6342603" cy="3880226"/>
          </a:xfrm>
          <a:prstGeom prst="rect">
            <a:avLst/>
          </a:prstGeom>
        </p:spPr>
      </p:pic>
    </p:spTree>
    <p:extLst>
      <p:ext uri="{BB962C8B-B14F-4D97-AF65-F5344CB8AC3E}">
        <p14:creationId xmlns:p14="http://schemas.microsoft.com/office/powerpoint/2010/main" val="3530613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8248-FC2B-D862-07C4-972FEF33EF78}"/>
              </a:ext>
            </a:extLst>
          </p:cNvPr>
          <p:cNvSpPr>
            <a:spLocks noGrp="1"/>
          </p:cNvSpPr>
          <p:nvPr>
            <p:ph type="title"/>
          </p:nvPr>
        </p:nvSpPr>
        <p:spPr/>
        <p:txBody>
          <a:bodyPr/>
          <a:lstStyle/>
          <a:p>
            <a:r>
              <a:rPr lang="en-US" b="1" dirty="0"/>
              <a:t>Data Collection</a:t>
            </a:r>
            <a:r>
              <a:rPr lang="tr-TR" b="1" dirty="0"/>
              <a:t> </a:t>
            </a:r>
            <a:endParaRPr lang="tr-TR" dirty="0"/>
          </a:p>
        </p:txBody>
      </p:sp>
      <p:sp>
        <p:nvSpPr>
          <p:cNvPr id="3" name="Content Placeholder 2">
            <a:extLst>
              <a:ext uri="{FF2B5EF4-FFF2-40B4-BE49-F238E27FC236}">
                <a16:creationId xmlns:a16="http://schemas.microsoft.com/office/drawing/2014/main" id="{40094B93-C07E-2390-6C86-761633280A8D}"/>
              </a:ext>
            </a:extLst>
          </p:cNvPr>
          <p:cNvSpPr>
            <a:spLocks noGrp="1"/>
          </p:cNvSpPr>
          <p:nvPr>
            <p:ph idx="1"/>
          </p:nvPr>
        </p:nvSpPr>
        <p:spPr>
          <a:xfrm>
            <a:off x="1049144" y="2007219"/>
            <a:ext cx="5278504" cy="4169743"/>
          </a:xfrm>
        </p:spPr>
        <p:txBody>
          <a:bodyPr>
            <a:normAutofit/>
          </a:bodyPr>
          <a:lstStyle/>
          <a:p>
            <a:pPr marL="0" indent="0">
              <a:buNone/>
            </a:pPr>
            <a:endParaRPr lang="en-US" dirty="0"/>
          </a:p>
          <a:p>
            <a:endParaRPr lang="en-US" sz="2800" b="1" i="0" u="none" strike="noStrike" kern="1200" noProof="0" dirty="0">
              <a:solidFill>
                <a:srgbClr val="FFFFFF"/>
              </a:solidFill>
              <a:latin typeface="Calibri"/>
              <a:ea typeface="+mn-ea"/>
              <a:cs typeface="+mn-cs"/>
            </a:endParaRPr>
          </a:p>
          <a:p>
            <a:endParaRPr lang="en-US" sz="2800" b="1" i="0" u="none" strike="noStrike" kern="1200" noProof="0" dirty="0">
              <a:solidFill>
                <a:srgbClr val="FFFFFF"/>
              </a:solidFill>
              <a:latin typeface="Calibri"/>
              <a:ea typeface="+mn-ea"/>
              <a:cs typeface="+mn-cs"/>
            </a:endParaRPr>
          </a:p>
          <a:p>
            <a:endParaRPr lang="tr-TR" dirty="0"/>
          </a:p>
        </p:txBody>
      </p:sp>
      <p:sp>
        <p:nvSpPr>
          <p:cNvPr id="5" name="TextBox 4">
            <a:extLst>
              <a:ext uri="{FF2B5EF4-FFF2-40B4-BE49-F238E27FC236}">
                <a16:creationId xmlns:a16="http://schemas.microsoft.com/office/drawing/2014/main" id="{3B72C810-9CE5-BE29-6BFC-F187529B16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graphicFrame>
        <p:nvGraphicFramePr>
          <p:cNvPr id="4" name="Table 3">
            <a:extLst>
              <a:ext uri="{FF2B5EF4-FFF2-40B4-BE49-F238E27FC236}">
                <a16:creationId xmlns:a16="http://schemas.microsoft.com/office/drawing/2014/main" id="{EC7F5962-F2F9-BF6D-D14D-8183D87303CA}"/>
              </a:ext>
            </a:extLst>
          </p:cNvPr>
          <p:cNvGraphicFramePr>
            <a:graphicFrameLocks noGrp="1"/>
          </p:cNvGraphicFramePr>
          <p:nvPr>
            <p:extLst>
              <p:ext uri="{D42A27DB-BD31-4B8C-83A1-F6EECF244321}">
                <p14:modId xmlns:p14="http://schemas.microsoft.com/office/powerpoint/2010/main" val="1675552174"/>
              </p:ext>
            </p:extLst>
          </p:nvPr>
        </p:nvGraphicFramePr>
        <p:xfrm>
          <a:off x="342293" y="2408964"/>
          <a:ext cx="5456936" cy="4018140"/>
        </p:xfrm>
        <a:graphic>
          <a:graphicData uri="http://schemas.openxmlformats.org/drawingml/2006/table">
            <a:tbl>
              <a:tblPr firstRow="1" bandRow="1">
                <a:tableStyleId>{5C22544A-7EE6-4342-B048-85BDC9FD1C3A}</a:tableStyleId>
              </a:tblPr>
              <a:tblGrid>
                <a:gridCol w="2728468">
                  <a:extLst>
                    <a:ext uri="{9D8B030D-6E8A-4147-A177-3AD203B41FA5}">
                      <a16:colId xmlns:a16="http://schemas.microsoft.com/office/drawing/2014/main" val="2170796321"/>
                    </a:ext>
                  </a:extLst>
                </a:gridCol>
                <a:gridCol w="2728468">
                  <a:extLst>
                    <a:ext uri="{9D8B030D-6E8A-4147-A177-3AD203B41FA5}">
                      <a16:colId xmlns:a16="http://schemas.microsoft.com/office/drawing/2014/main" val="712015126"/>
                    </a:ext>
                  </a:extLst>
                </a:gridCol>
              </a:tblGrid>
              <a:tr h="946884">
                <a:tc>
                  <a:txBody>
                    <a:bodyPr/>
                    <a:lstStyle/>
                    <a:p>
                      <a:r>
                        <a:rPr lang="en-US" b="0" dirty="0"/>
                        <a:t>Friends</a:t>
                      </a:r>
                    </a:p>
                  </a:txBody>
                  <a:tcPr>
                    <a:solidFill>
                      <a:schemeClr val="accent3"/>
                    </a:solidFill>
                  </a:tcPr>
                </a:tc>
                <a:tc>
                  <a:txBody>
                    <a:bodyPr/>
                    <a:lstStyle/>
                    <a:p>
                      <a:r>
                        <a:rPr lang="en-US" dirty="0"/>
                        <a:t>number of friends a student has on social media</a:t>
                      </a:r>
                    </a:p>
                  </a:txBody>
                  <a:tcPr>
                    <a:solidFill>
                      <a:schemeClr val="accent3"/>
                    </a:solidFill>
                  </a:tcPr>
                </a:tc>
                <a:extLst>
                  <a:ext uri="{0D108BD9-81ED-4DB2-BD59-A6C34878D82A}">
                    <a16:rowId xmlns:a16="http://schemas.microsoft.com/office/drawing/2014/main" val="4256582747"/>
                  </a:ext>
                </a:extLst>
              </a:tr>
              <a:tr h="640080">
                <a:tc>
                  <a:txBody>
                    <a:bodyPr/>
                    <a:lstStyle/>
                    <a:p>
                      <a:r>
                        <a:rPr lang="en-US" dirty="0"/>
                        <a:t>Groups</a:t>
                      </a:r>
                    </a:p>
                  </a:txBody>
                  <a:tcPr>
                    <a:solidFill>
                      <a:schemeClr val="accent3"/>
                    </a:solidFill>
                  </a:tcPr>
                </a:tc>
                <a:tc>
                  <a:txBody>
                    <a:bodyPr/>
                    <a:lstStyle/>
                    <a:p>
                      <a:r>
                        <a:rPr lang="en-US" dirty="0"/>
                        <a:t>number of social media groups a student belongs to</a:t>
                      </a:r>
                    </a:p>
                  </a:txBody>
                  <a:tcPr>
                    <a:solidFill>
                      <a:schemeClr val="accent3"/>
                    </a:solidFill>
                  </a:tcPr>
                </a:tc>
                <a:extLst>
                  <a:ext uri="{0D108BD9-81ED-4DB2-BD59-A6C34878D82A}">
                    <a16:rowId xmlns:a16="http://schemas.microsoft.com/office/drawing/2014/main" val="3687472584"/>
                  </a:ext>
                </a:extLst>
              </a:tr>
              <a:tr h="968136">
                <a:tc>
                  <a:txBody>
                    <a:bodyPr/>
                    <a:lstStyle/>
                    <a:p>
                      <a:r>
                        <a:rPr lang="en-US" dirty="0"/>
                        <a:t>Notifications</a:t>
                      </a:r>
                    </a:p>
                  </a:txBody>
                  <a:tcPr>
                    <a:solidFill>
                      <a:schemeClr val="accent3"/>
                    </a:solidFill>
                  </a:tcPr>
                </a:tc>
                <a:tc>
                  <a:txBody>
                    <a:bodyPr/>
                    <a:lstStyle/>
                    <a:p>
                      <a:r>
                        <a:rPr lang="en-US" dirty="0"/>
                        <a:t>number of times a student checks notifications on social media daily</a:t>
                      </a:r>
                    </a:p>
                  </a:txBody>
                  <a:tcPr>
                    <a:solidFill>
                      <a:schemeClr val="accent3"/>
                    </a:solidFill>
                  </a:tcPr>
                </a:tc>
                <a:extLst>
                  <a:ext uri="{0D108BD9-81ED-4DB2-BD59-A6C34878D82A}">
                    <a16:rowId xmlns:a16="http://schemas.microsoft.com/office/drawing/2014/main" val="1241231344"/>
                  </a:ext>
                </a:extLst>
              </a:tr>
              <a:tr h="560904">
                <a:tc>
                  <a:txBody>
                    <a:bodyPr/>
                    <a:lstStyle/>
                    <a:p>
                      <a:r>
                        <a:rPr lang="en-US" dirty="0"/>
                        <a:t>GPA</a:t>
                      </a:r>
                    </a:p>
                  </a:txBody>
                  <a:tcPr>
                    <a:solidFill>
                      <a:schemeClr val="accent3"/>
                    </a:solidFill>
                  </a:tcPr>
                </a:tc>
                <a:tc>
                  <a:txBody>
                    <a:bodyPr/>
                    <a:lstStyle/>
                    <a:p>
                      <a:r>
                        <a:rPr lang="en-US" dirty="0"/>
                        <a:t>Grade Point Average of the student, which serves as a measure of their academic performance</a:t>
                      </a:r>
                    </a:p>
                  </a:txBody>
                  <a:tcPr>
                    <a:solidFill>
                      <a:schemeClr val="accent3"/>
                    </a:solidFill>
                  </a:tcPr>
                </a:tc>
                <a:extLst>
                  <a:ext uri="{0D108BD9-81ED-4DB2-BD59-A6C34878D82A}">
                    <a16:rowId xmlns:a16="http://schemas.microsoft.com/office/drawing/2014/main" val="749358055"/>
                  </a:ext>
                </a:extLst>
              </a:tr>
            </a:tbl>
          </a:graphicData>
        </a:graphic>
      </p:graphicFrame>
      <p:pic>
        <p:nvPicPr>
          <p:cNvPr id="7" name="Picture 6" descr="A screenshot of a computer&#10;&#10;Description automatically generated">
            <a:extLst>
              <a:ext uri="{FF2B5EF4-FFF2-40B4-BE49-F238E27FC236}">
                <a16:creationId xmlns:a16="http://schemas.microsoft.com/office/drawing/2014/main" id="{7B9837CF-16F6-C97B-4094-D211E2BC2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229" y="2408964"/>
            <a:ext cx="6342603" cy="4018140"/>
          </a:xfrm>
          <a:prstGeom prst="rect">
            <a:avLst/>
          </a:prstGeom>
        </p:spPr>
      </p:pic>
    </p:spTree>
    <p:extLst>
      <p:ext uri="{BB962C8B-B14F-4D97-AF65-F5344CB8AC3E}">
        <p14:creationId xmlns:p14="http://schemas.microsoft.com/office/powerpoint/2010/main" val="4109477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fontScale="90000"/>
          </a:bodyPr>
          <a:lstStyle/>
          <a:p>
            <a:r>
              <a:rPr lang="en-US" b="1" dirty="0"/>
              <a:t>Exploratory Data Analysis (EDA)</a:t>
            </a:r>
            <a:r>
              <a:rPr lang="tr-TR" b="1" dirty="0"/>
              <a:t> </a:t>
            </a:r>
            <a:r>
              <a:rPr lang="tr-TR" b="1" dirty="0" err="1"/>
              <a:t>and</a:t>
            </a:r>
            <a:r>
              <a:rPr lang="tr-TR" b="1" dirty="0"/>
              <a:t> </a:t>
            </a:r>
            <a:r>
              <a:rPr lang="en-US" b="1" dirty="0"/>
              <a:t>Feature Engineering</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Autofit/>
          </a:bodyPr>
          <a:lstStyle/>
          <a:p>
            <a:pPr>
              <a:buFont typeface="Arial" panose="020B0604020202020204" pitchFamily="34" charset="0"/>
              <a:buChar char="•"/>
            </a:pPr>
            <a:r>
              <a:rPr lang="en-US" dirty="0"/>
              <a:t>Explain the process of creating or transforming features</a:t>
            </a:r>
          </a:p>
          <a:p>
            <a:pPr>
              <a:buFont typeface="Arial" panose="020B0604020202020204" pitchFamily="34" charset="0"/>
              <a:buChar char="•"/>
            </a:pPr>
            <a:r>
              <a:rPr lang="en-US" dirty="0"/>
              <a:t>Rationale behind feature engineering decisions</a:t>
            </a:r>
          </a:p>
          <a:p>
            <a:pPr>
              <a:buFont typeface="Arial" panose="020B0604020202020204" pitchFamily="34" charset="0"/>
              <a:buChar char="•"/>
            </a:pPr>
            <a:r>
              <a:rPr lang="en-US" dirty="0"/>
              <a:t>Describe scaling, normalization, encoding, etc.</a:t>
            </a:r>
          </a:p>
          <a:p>
            <a:pPr marL="457200" lvl="1" indent="0">
              <a:buNone/>
            </a:pPr>
            <a:endParaRPr lang="en-US" dirty="0"/>
          </a:p>
          <a:p>
            <a:endParaRPr lang="en-US" sz="2800" b="1" i="0" u="none" strike="noStrike" kern="1200" noProof="0" dirty="0">
              <a:solidFill>
                <a:srgbClr val="FFFFFF"/>
              </a:solidFill>
              <a:latin typeface="Calibri"/>
              <a:ea typeface="+mn-ea"/>
              <a:cs typeface="+mn-cs"/>
            </a:endParaRPr>
          </a:p>
          <a:p>
            <a:endParaRPr lang="tr-TR" dirty="0"/>
          </a:p>
        </p:txBody>
      </p:sp>
      <p:sp>
        <p:nvSpPr>
          <p:cNvPr id="5" name="TextBox 4">
            <a:extLst>
              <a:ext uri="{FF2B5EF4-FFF2-40B4-BE49-F238E27FC236}">
                <a16:creationId xmlns:a16="http://schemas.microsoft.com/office/drawing/2014/main" id="{394F1C97-E3C4-F82E-D583-F3B8A955674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3784368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fontScale="90000"/>
          </a:bodyPr>
          <a:lstStyle/>
          <a:p>
            <a:r>
              <a:rPr lang="en-US" b="1" dirty="0"/>
              <a:t>Exploratory Data Analysis (EDA)</a:t>
            </a:r>
            <a:r>
              <a:rPr lang="tr-TR" b="1" dirty="0"/>
              <a:t> </a:t>
            </a:r>
            <a:r>
              <a:rPr lang="tr-TR" b="1" dirty="0" err="1"/>
              <a:t>and</a:t>
            </a:r>
            <a:r>
              <a:rPr lang="tr-TR" b="1" dirty="0"/>
              <a:t> </a:t>
            </a:r>
            <a:r>
              <a:rPr lang="en-US" b="1" dirty="0"/>
              <a:t>Feature Engineering</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Autofit/>
          </a:bodyPr>
          <a:lstStyle/>
          <a:p>
            <a:pPr marL="0" indent="0">
              <a:buNone/>
            </a:pPr>
            <a:endParaRPr lang="en-US" dirty="0"/>
          </a:p>
          <a:p>
            <a:endParaRPr lang="en-US" sz="2800" b="1" i="0" u="none" strike="noStrike" kern="1200" noProof="0" dirty="0">
              <a:solidFill>
                <a:srgbClr val="FFFFFF"/>
              </a:solidFill>
              <a:latin typeface="Calibri"/>
              <a:ea typeface="+mn-ea"/>
              <a:cs typeface="+mn-cs"/>
            </a:endParaRPr>
          </a:p>
          <a:p>
            <a:endParaRPr lang="tr-TR" dirty="0"/>
          </a:p>
        </p:txBody>
      </p:sp>
      <p:sp>
        <p:nvSpPr>
          <p:cNvPr id="5" name="TextBox 4">
            <a:extLst>
              <a:ext uri="{FF2B5EF4-FFF2-40B4-BE49-F238E27FC236}">
                <a16:creationId xmlns:a16="http://schemas.microsoft.com/office/drawing/2014/main" id="{394F1C97-E3C4-F82E-D583-F3B8A955674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pic>
        <p:nvPicPr>
          <p:cNvPr id="7" name="Picture 6" descr="A screenshot of a computer&#10;&#10;Description automatically generated">
            <a:extLst>
              <a:ext uri="{FF2B5EF4-FFF2-40B4-BE49-F238E27FC236}">
                <a16:creationId xmlns:a16="http://schemas.microsoft.com/office/drawing/2014/main" id="{523CBF35-CE37-7B82-FD35-441B73010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4965" y="1970756"/>
            <a:ext cx="6485512" cy="3895852"/>
          </a:xfrm>
          <a:prstGeom prst="rect">
            <a:avLst/>
          </a:prstGeom>
        </p:spPr>
      </p:pic>
      <p:graphicFrame>
        <p:nvGraphicFramePr>
          <p:cNvPr id="9" name="Table 8">
            <a:extLst>
              <a:ext uri="{FF2B5EF4-FFF2-40B4-BE49-F238E27FC236}">
                <a16:creationId xmlns:a16="http://schemas.microsoft.com/office/drawing/2014/main" id="{D10A8F0A-BDEA-0EF4-5EE3-F88B7499E82F}"/>
              </a:ext>
            </a:extLst>
          </p:cNvPr>
          <p:cNvGraphicFramePr>
            <a:graphicFrameLocks noGrp="1"/>
          </p:cNvGraphicFramePr>
          <p:nvPr>
            <p:extLst>
              <p:ext uri="{D42A27DB-BD31-4B8C-83A1-F6EECF244321}">
                <p14:modId xmlns:p14="http://schemas.microsoft.com/office/powerpoint/2010/main" val="2228660489"/>
              </p:ext>
            </p:extLst>
          </p:nvPr>
        </p:nvGraphicFramePr>
        <p:xfrm>
          <a:off x="850392" y="2967058"/>
          <a:ext cx="2962656" cy="2286000"/>
        </p:xfrm>
        <a:graphic>
          <a:graphicData uri="http://schemas.openxmlformats.org/drawingml/2006/table">
            <a:tbl>
              <a:tblPr firstRow="1" bandRow="1">
                <a:effectLst>
                  <a:reflection endPos="0" dist="50800" dir="5400000" sy="-100000" algn="bl" rotWithShape="0"/>
                </a:effectLst>
                <a:tableStyleId>{5C22544A-7EE6-4342-B048-85BDC9FD1C3A}</a:tableStyleId>
              </a:tblPr>
              <a:tblGrid>
                <a:gridCol w="2962656">
                  <a:extLst>
                    <a:ext uri="{9D8B030D-6E8A-4147-A177-3AD203B41FA5}">
                      <a16:colId xmlns:a16="http://schemas.microsoft.com/office/drawing/2014/main" val="1147812351"/>
                    </a:ext>
                  </a:extLst>
                </a:gridCol>
              </a:tblGrid>
              <a:tr h="2266790">
                <a:tc>
                  <a:txBody>
                    <a:bodyPr/>
                    <a:lstStyle/>
                    <a:p>
                      <a:pPr lvl="0"/>
                      <a:r>
                        <a:rPr lang="tr-TR" b="1" dirty="0"/>
                        <a:t>DATA INFO</a:t>
                      </a:r>
                    </a:p>
                    <a:p>
                      <a:pPr lvl="0"/>
                      <a:endParaRPr lang="tr-TR" b="1" dirty="0"/>
                    </a:p>
                    <a:p>
                      <a:pPr lvl="0"/>
                      <a:endParaRPr lang="en-US" b="1" dirty="0"/>
                    </a:p>
                    <a:p>
                      <a:pPr lvl="0"/>
                      <a:r>
                        <a:rPr lang="en-US" b="0" dirty="0"/>
                        <a:t>The </a:t>
                      </a:r>
                      <a:r>
                        <a:rPr lang="en-US" b="0" dirty="0" err="1"/>
                        <a:t>DataFrame</a:t>
                      </a:r>
                      <a:r>
                        <a:rPr lang="en-US" b="0" dirty="0"/>
                        <a:t> consists of 622 entries with 9 columns, including a combination of integer</a:t>
                      </a:r>
                      <a:r>
                        <a:rPr lang="tr-TR" b="0" dirty="0"/>
                        <a:t> </a:t>
                      </a:r>
                      <a:r>
                        <a:rPr lang="en-US" b="0" dirty="0"/>
                        <a:t>(int64) and float</a:t>
                      </a:r>
                      <a:r>
                        <a:rPr lang="tr-TR" b="0" dirty="0"/>
                        <a:t> </a:t>
                      </a:r>
                      <a:r>
                        <a:rPr lang="en-US" b="0" dirty="0"/>
                        <a:t>(float64) data types</a:t>
                      </a:r>
                      <a:r>
                        <a:rPr lang="tr-TR" b="0" dirty="0"/>
                        <a:t>.</a:t>
                      </a:r>
                      <a:endParaRPr lang="en-US" b="0" dirty="0"/>
                    </a:p>
                  </a:txBody>
                  <a:tcPr>
                    <a:solidFill>
                      <a:schemeClr val="accent3"/>
                    </a:solidFill>
                  </a:tcPr>
                </a:tc>
                <a:extLst>
                  <a:ext uri="{0D108BD9-81ED-4DB2-BD59-A6C34878D82A}">
                    <a16:rowId xmlns:a16="http://schemas.microsoft.com/office/drawing/2014/main" val="3943839071"/>
                  </a:ext>
                </a:extLst>
              </a:tr>
            </a:tbl>
          </a:graphicData>
        </a:graphic>
      </p:graphicFrame>
      <p:pic>
        <p:nvPicPr>
          <p:cNvPr id="11" name="Graphic 10" descr="Arrow Right with solid fill">
            <a:extLst>
              <a:ext uri="{FF2B5EF4-FFF2-40B4-BE49-F238E27FC236}">
                <a16:creationId xmlns:a16="http://schemas.microsoft.com/office/drawing/2014/main" id="{78DEA13A-DEE6-BABB-888B-EA3A682599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04658" y="3290152"/>
            <a:ext cx="1638673" cy="914400"/>
          </a:xfrm>
          <a:prstGeom prst="rect">
            <a:avLst/>
          </a:prstGeom>
        </p:spPr>
      </p:pic>
    </p:spTree>
    <p:extLst>
      <p:ext uri="{BB962C8B-B14F-4D97-AF65-F5344CB8AC3E}">
        <p14:creationId xmlns:p14="http://schemas.microsoft.com/office/powerpoint/2010/main" val="4253591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fontScale="90000"/>
          </a:bodyPr>
          <a:lstStyle/>
          <a:p>
            <a:r>
              <a:rPr lang="en-US" b="1" dirty="0"/>
              <a:t>Exploratory Data Analysis (EDA)</a:t>
            </a:r>
            <a:r>
              <a:rPr lang="tr-TR" b="1" dirty="0"/>
              <a:t> </a:t>
            </a:r>
            <a:r>
              <a:rPr lang="tr-TR" b="1" dirty="0" err="1"/>
              <a:t>and</a:t>
            </a:r>
            <a:r>
              <a:rPr lang="tr-TR" b="1" dirty="0"/>
              <a:t> </a:t>
            </a:r>
            <a:r>
              <a:rPr lang="en-US" b="1" dirty="0"/>
              <a:t>Feature Engineering</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Autofit/>
          </a:bodyPr>
          <a:lstStyle/>
          <a:p>
            <a:pPr marL="0" indent="0">
              <a:buNone/>
            </a:pPr>
            <a:endParaRPr lang="en-US" dirty="0"/>
          </a:p>
          <a:p>
            <a:endParaRPr lang="en-US" sz="2800" b="1" i="0" u="none" strike="noStrike" kern="1200" noProof="0" dirty="0">
              <a:solidFill>
                <a:srgbClr val="FFFFFF"/>
              </a:solidFill>
              <a:latin typeface="Calibri"/>
              <a:ea typeface="+mn-ea"/>
              <a:cs typeface="+mn-cs"/>
            </a:endParaRPr>
          </a:p>
          <a:p>
            <a:endParaRPr lang="tr-TR" dirty="0"/>
          </a:p>
        </p:txBody>
      </p:sp>
      <p:sp>
        <p:nvSpPr>
          <p:cNvPr id="5" name="TextBox 4">
            <a:extLst>
              <a:ext uri="{FF2B5EF4-FFF2-40B4-BE49-F238E27FC236}">
                <a16:creationId xmlns:a16="http://schemas.microsoft.com/office/drawing/2014/main" id="{394F1C97-E3C4-F82E-D583-F3B8A955674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pic>
        <p:nvPicPr>
          <p:cNvPr id="7" name="Picture 6">
            <a:extLst>
              <a:ext uri="{FF2B5EF4-FFF2-40B4-BE49-F238E27FC236}">
                <a16:creationId xmlns:a16="http://schemas.microsoft.com/office/drawing/2014/main" id="{523CBF35-CE37-7B82-FD35-441B730109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69000" y="1986033"/>
            <a:ext cx="7383476" cy="3940206"/>
          </a:xfrm>
          <a:prstGeom prst="rect">
            <a:avLst/>
          </a:prstGeom>
        </p:spPr>
      </p:pic>
      <p:graphicFrame>
        <p:nvGraphicFramePr>
          <p:cNvPr id="9" name="Table 8">
            <a:extLst>
              <a:ext uri="{FF2B5EF4-FFF2-40B4-BE49-F238E27FC236}">
                <a16:creationId xmlns:a16="http://schemas.microsoft.com/office/drawing/2014/main" id="{D10A8F0A-BDEA-0EF4-5EE3-F88B7499E82F}"/>
              </a:ext>
            </a:extLst>
          </p:cNvPr>
          <p:cNvGraphicFramePr>
            <a:graphicFrameLocks noGrp="1"/>
          </p:cNvGraphicFramePr>
          <p:nvPr>
            <p:extLst>
              <p:ext uri="{D42A27DB-BD31-4B8C-83A1-F6EECF244321}">
                <p14:modId xmlns:p14="http://schemas.microsoft.com/office/powerpoint/2010/main" val="65418575"/>
              </p:ext>
            </p:extLst>
          </p:nvPr>
        </p:nvGraphicFramePr>
        <p:xfrm>
          <a:off x="634612" y="3344818"/>
          <a:ext cx="2962656" cy="640080"/>
        </p:xfrm>
        <a:graphic>
          <a:graphicData uri="http://schemas.openxmlformats.org/drawingml/2006/table">
            <a:tbl>
              <a:tblPr firstRow="1" bandRow="1">
                <a:effectLst>
                  <a:reflection endPos="0" dist="50800" dir="5400000" sy="-100000" algn="bl" rotWithShape="0"/>
                </a:effectLst>
                <a:tableStyleId>{5C22544A-7EE6-4342-B048-85BDC9FD1C3A}</a:tableStyleId>
              </a:tblPr>
              <a:tblGrid>
                <a:gridCol w="2962656">
                  <a:extLst>
                    <a:ext uri="{9D8B030D-6E8A-4147-A177-3AD203B41FA5}">
                      <a16:colId xmlns:a16="http://schemas.microsoft.com/office/drawing/2014/main" val="1147812351"/>
                    </a:ext>
                  </a:extLst>
                </a:gridCol>
              </a:tblGrid>
              <a:tr h="0">
                <a:tc>
                  <a:txBody>
                    <a:bodyPr/>
                    <a:lstStyle/>
                    <a:p>
                      <a:pPr lvl="0" algn="ctr"/>
                      <a:r>
                        <a:rPr lang="tr-TR" b="1" dirty="0"/>
                        <a:t>DATA DESCRIPTION </a:t>
                      </a:r>
                    </a:p>
                    <a:p>
                      <a:pPr lvl="0"/>
                      <a:endParaRPr lang="tr-TR" b="1" dirty="0"/>
                    </a:p>
                  </a:txBody>
                  <a:tcPr>
                    <a:solidFill>
                      <a:schemeClr val="accent3"/>
                    </a:solidFill>
                  </a:tcPr>
                </a:tc>
                <a:extLst>
                  <a:ext uri="{0D108BD9-81ED-4DB2-BD59-A6C34878D82A}">
                    <a16:rowId xmlns:a16="http://schemas.microsoft.com/office/drawing/2014/main" val="3943839071"/>
                  </a:ext>
                </a:extLst>
              </a:tr>
            </a:tbl>
          </a:graphicData>
        </a:graphic>
      </p:graphicFrame>
      <p:pic>
        <p:nvPicPr>
          <p:cNvPr id="11" name="Graphic 10" descr="Arrow Right with solid fill">
            <a:extLst>
              <a:ext uri="{FF2B5EF4-FFF2-40B4-BE49-F238E27FC236}">
                <a16:creationId xmlns:a16="http://schemas.microsoft.com/office/drawing/2014/main" id="{78DEA13A-DEE6-BABB-888B-EA3A682599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54600" y="3217762"/>
            <a:ext cx="914400" cy="894192"/>
          </a:xfrm>
          <a:prstGeom prst="rect">
            <a:avLst/>
          </a:prstGeom>
        </p:spPr>
      </p:pic>
    </p:spTree>
    <p:extLst>
      <p:ext uri="{BB962C8B-B14F-4D97-AF65-F5344CB8AC3E}">
        <p14:creationId xmlns:p14="http://schemas.microsoft.com/office/powerpoint/2010/main" val="3916732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fontScale="90000"/>
          </a:bodyPr>
          <a:lstStyle/>
          <a:p>
            <a:r>
              <a:rPr lang="en-US" b="1" dirty="0"/>
              <a:t>Exploratory Data Analysis (EDA)</a:t>
            </a:r>
            <a:r>
              <a:rPr lang="tr-TR" b="1" dirty="0"/>
              <a:t> </a:t>
            </a:r>
            <a:r>
              <a:rPr lang="tr-TR" b="1" dirty="0" err="1"/>
              <a:t>and</a:t>
            </a:r>
            <a:r>
              <a:rPr lang="tr-TR" b="1" dirty="0"/>
              <a:t> </a:t>
            </a:r>
            <a:r>
              <a:rPr lang="en-US" b="1" dirty="0"/>
              <a:t>Feature Engineering</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Autofit/>
          </a:bodyPr>
          <a:lstStyle/>
          <a:p>
            <a:pPr marL="0" indent="0">
              <a:buNone/>
            </a:pPr>
            <a:endParaRPr lang="en-US" dirty="0"/>
          </a:p>
          <a:p>
            <a:endParaRPr lang="en-US" sz="2800" b="1" i="0" u="none" strike="noStrike" kern="1200" noProof="0" dirty="0">
              <a:solidFill>
                <a:srgbClr val="FFFFFF"/>
              </a:solidFill>
              <a:latin typeface="Calibri"/>
              <a:ea typeface="+mn-ea"/>
              <a:cs typeface="+mn-cs"/>
            </a:endParaRPr>
          </a:p>
          <a:p>
            <a:endParaRPr lang="tr-TR" dirty="0"/>
          </a:p>
        </p:txBody>
      </p:sp>
      <p:sp>
        <p:nvSpPr>
          <p:cNvPr id="5" name="TextBox 4">
            <a:extLst>
              <a:ext uri="{FF2B5EF4-FFF2-40B4-BE49-F238E27FC236}">
                <a16:creationId xmlns:a16="http://schemas.microsoft.com/office/drawing/2014/main" id="{394F1C97-E3C4-F82E-D583-F3B8A955674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pic>
        <p:nvPicPr>
          <p:cNvPr id="7" name="Picture 6">
            <a:extLst>
              <a:ext uri="{FF2B5EF4-FFF2-40B4-BE49-F238E27FC236}">
                <a16:creationId xmlns:a16="http://schemas.microsoft.com/office/drawing/2014/main" id="{523CBF35-CE37-7B82-FD35-441B730109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69000" y="2353955"/>
            <a:ext cx="7383476" cy="3823007"/>
          </a:xfrm>
          <a:prstGeom prst="rect">
            <a:avLst/>
          </a:prstGeom>
        </p:spPr>
      </p:pic>
      <p:graphicFrame>
        <p:nvGraphicFramePr>
          <p:cNvPr id="9" name="Table 8">
            <a:extLst>
              <a:ext uri="{FF2B5EF4-FFF2-40B4-BE49-F238E27FC236}">
                <a16:creationId xmlns:a16="http://schemas.microsoft.com/office/drawing/2014/main" id="{D10A8F0A-BDEA-0EF4-5EE3-F88B7499E82F}"/>
              </a:ext>
            </a:extLst>
          </p:cNvPr>
          <p:cNvGraphicFramePr>
            <a:graphicFrameLocks noGrp="1"/>
          </p:cNvGraphicFramePr>
          <p:nvPr>
            <p:extLst>
              <p:ext uri="{D42A27DB-BD31-4B8C-83A1-F6EECF244321}">
                <p14:modId xmlns:p14="http://schemas.microsoft.com/office/powerpoint/2010/main" val="2572383763"/>
              </p:ext>
            </p:extLst>
          </p:nvPr>
        </p:nvGraphicFramePr>
        <p:xfrm>
          <a:off x="634612" y="3344818"/>
          <a:ext cx="2962656" cy="2286000"/>
        </p:xfrm>
        <a:graphic>
          <a:graphicData uri="http://schemas.openxmlformats.org/drawingml/2006/table">
            <a:tbl>
              <a:tblPr firstRow="1" bandRow="1">
                <a:effectLst>
                  <a:reflection endPos="0" dist="50800" dir="5400000" sy="-100000" algn="bl" rotWithShape="0"/>
                </a:effectLst>
                <a:tableStyleId>{5C22544A-7EE6-4342-B048-85BDC9FD1C3A}</a:tableStyleId>
              </a:tblPr>
              <a:tblGrid>
                <a:gridCol w="2962656">
                  <a:extLst>
                    <a:ext uri="{9D8B030D-6E8A-4147-A177-3AD203B41FA5}">
                      <a16:colId xmlns:a16="http://schemas.microsoft.com/office/drawing/2014/main" val="1147812351"/>
                    </a:ext>
                  </a:extLst>
                </a:gridCol>
              </a:tblGrid>
              <a:tr h="0">
                <a:tc>
                  <a:txBody>
                    <a:bodyPr/>
                    <a:lstStyle/>
                    <a:p>
                      <a:pPr lvl="0" algn="ctr"/>
                      <a:r>
                        <a:rPr lang="tr-TR" b="1" dirty="0"/>
                        <a:t>NULL SUM</a:t>
                      </a:r>
                    </a:p>
                    <a:p>
                      <a:pPr lvl="0"/>
                      <a:endParaRPr lang="tr-TR" b="1" dirty="0"/>
                    </a:p>
                    <a:p>
                      <a:pPr lvl="0"/>
                      <a:r>
                        <a:rPr lang="tr-TR" b="1" dirty="0" err="1"/>
                        <a:t>There</a:t>
                      </a:r>
                      <a:r>
                        <a:rPr lang="tr-TR" b="1" dirty="0"/>
                        <a:t> is </a:t>
                      </a:r>
                      <a:r>
                        <a:rPr lang="tr-TR" b="1" dirty="0" err="1"/>
                        <a:t>no</a:t>
                      </a:r>
                      <a:r>
                        <a:rPr lang="tr-TR" b="1" dirty="0"/>
                        <a:t> </a:t>
                      </a:r>
                      <a:r>
                        <a:rPr lang="tr-TR" b="1" dirty="0" err="1"/>
                        <a:t>missing</a:t>
                      </a:r>
                      <a:r>
                        <a:rPr lang="tr-TR" b="1" dirty="0"/>
                        <a:t> </a:t>
                      </a:r>
                      <a:r>
                        <a:rPr lang="tr-TR" b="1" dirty="0" err="1"/>
                        <a:t>value</a:t>
                      </a:r>
                      <a:r>
                        <a:rPr lang="tr-TR" b="1" dirty="0"/>
                        <a:t>,</a:t>
                      </a:r>
                      <a:r>
                        <a:rPr lang="en-US" b="1" dirty="0"/>
                        <a:t> </a:t>
                      </a:r>
                      <a:r>
                        <a:rPr lang="tr-TR" b="1" dirty="0" err="1"/>
                        <a:t>we</a:t>
                      </a:r>
                      <a:r>
                        <a:rPr lang="en-US" b="1" dirty="0"/>
                        <a:t> can proceed with </a:t>
                      </a:r>
                      <a:r>
                        <a:rPr lang="tr-TR" b="1" dirty="0" err="1"/>
                        <a:t>the</a:t>
                      </a:r>
                      <a:r>
                        <a:rPr lang="en-US" b="1" dirty="0"/>
                        <a:t> data analysis directly without any modifications</a:t>
                      </a:r>
                      <a:r>
                        <a:rPr lang="tr-TR" b="1" dirty="0"/>
                        <a:t>.</a:t>
                      </a:r>
                      <a:endParaRPr lang="en-US" dirty="0"/>
                    </a:p>
                    <a:p>
                      <a:pPr lvl="0" algn="ctr"/>
                      <a:endParaRPr lang="tr-TR" b="1" dirty="0"/>
                    </a:p>
                    <a:p>
                      <a:pPr lvl="0"/>
                      <a:endParaRPr lang="tr-TR" b="1" dirty="0"/>
                    </a:p>
                  </a:txBody>
                  <a:tcPr>
                    <a:solidFill>
                      <a:schemeClr val="accent3"/>
                    </a:solidFill>
                  </a:tcPr>
                </a:tc>
                <a:extLst>
                  <a:ext uri="{0D108BD9-81ED-4DB2-BD59-A6C34878D82A}">
                    <a16:rowId xmlns:a16="http://schemas.microsoft.com/office/drawing/2014/main" val="3943839071"/>
                  </a:ext>
                </a:extLst>
              </a:tr>
            </a:tbl>
          </a:graphicData>
        </a:graphic>
      </p:graphicFrame>
      <p:pic>
        <p:nvPicPr>
          <p:cNvPr id="11" name="Graphic 10" descr="Arrow Right with solid fill">
            <a:extLst>
              <a:ext uri="{FF2B5EF4-FFF2-40B4-BE49-F238E27FC236}">
                <a16:creationId xmlns:a16="http://schemas.microsoft.com/office/drawing/2014/main" id="{78DEA13A-DEE6-BABB-888B-EA3A682599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75934" y="3796496"/>
            <a:ext cx="914400" cy="894192"/>
          </a:xfrm>
          <a:prstGeom prst="rect">
            <a:avLst/>
          </a:prstGeom>
        </p:spPr>
      </p:pic>
    </p:spTree>
    <p:extLst>
      <p:ext uri="{BB962C8B-B14F-4D97-AF65-F5344CB8AC3E}">
        <p14:creationId xmlns:p14="http://schemas.microsoft.com/office/powerpoint/2010/main" val="1965919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fontScale="90000"/>
          </a:bodyPr>
          <a:lstStyle/>
          <a:p>
            <a:r>
              <a:rPr lang="en-US" b="1" dirty="0"/>
              <a:t>Exploratory Data Analysis (EDA)</a:t>
            </a:r>
            <a:r>
              <a:rPr lang="tr-TR" b="1" dirty="0"/>
              <a:t> </a:t>
            </a:r>
            <a:r>
              <a:rPr lang="tr-TR" b="1" dirty="0" err="1"/>
              <a:t>and</a:t>
            </a:r>
            <a:r>
              <a:rPr lang="tr-TR" b="1" dirty="0"/>
              <a:t> </a:t>
            </a:r>
            <a:r>
              <a:rPr lang="en-US" b="1" dirty="0"/>
              <a:t>Feature Engineering</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Autofit/>
          </a:bodyPr>
          <a:lstStyle/>
          <a:p>
            <a:pPr marL="0" indent="0">
              <a:buNone/>
            </a:pPr>
            <a:endParaRPr lang="en-US" dirty="0"/>
          </a:p>
          <a:p>
            <a:endParaRPr lang="en-US" sz="2800" b="1" i="0" u="none" strike="noStrike" kern="1200" noProof="0" dirty="0">
              <a:solidFill>
                <a:srgbClr val="FFFFFF"/>
              </a:solidFill>
              <a:latin typeface="Calibri"/>
              <a:ea typeface="+mn-ea"/>
              <a:cs typeface="+mn-cs"/>
            </a:endParaRPr>
          </a:p>
          <a:p>
            <a:endParaRPr lang="tr-TR" dirty="0"/>
          </a:p>
        </p:txBody>
      </p:sp>
      <p:sp>
        <p:nvSpPr>
          <p:cNvPr id="5" name="TextBox 4">
            <a:extLst>
              <a:ext uri="{FF2B5EF4-FFF2-40B4-BE49-F238E27FC236}">
                <a16:creationId xmlns:a16="http://schemas.microsoft.com/office/drawing/2014/main" id="{394F1C97-E3C4-F82E-D583-F3B8A955674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pic>
        <p:nvPicPr>
          <p:cNvPr id="7" name="Picture 6">
            <a:extLst>
              <a:ext uri="{FF2B5EF4-FFF2-40B4-BE49-F238E27FC236}">
                <a16:creationId xmlns:a16="http://schemas.microsoft.com/office/drawing/2014/main" id="{523CBF35-CE37-7B82-FD35-441B730109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90334" y="2103121"/>
            <a:ext cx="6662014" cy="4095028"/>
          </a:xfrm>
          <a:prstGeom prst="rect">
            <a:avLst/>
          </a:prstGeom>
        </p:spPr>
      </p:pic>
      <p:graphicFrame>
        <p:nvGraphicFramePr>
          <p:cNvPr id="9" name="Table 8">
            <a:extLst>
              <a:ext uri="{FF2B5EF4-FFF2-40B4-BE49-F238E27FC236}">
                <a16:creationId xmlns:a16="http://schemas.microsoft.com/office/drawing/2014/main" id="{D10A8F0A-BDEA-0EF4-5EE3-F88B7499E82F}"/>
              </a:ext>
            </a:extLst>
          </p:cNvPr>
          <p:cNvGraphicFramePr>
            <a:graphicFrameLocks noGrp="1"/>
          </p:cNvGraphicFramePr>
          <p:nvPr>
            <p:extLst>
              <p:ext uri="{D42A27DB-BD31-4B8C-83A1-F6EECF244321}">
                <p14:modId xmlns:p14="http://schemas.microsoft.com/office/powerpoint/2010/main" val="3813305198"/>
              </p:ext>
            </p:extLst>
          </p:nvPr>
        </p:nvGraphicFramePr>
        <p:xfrm>
          <a:off x="634612" y="3868058"/>
          <a:ext cx="2962656" cy="640080"/>
        </p:xfrm>
        <a:graphic>
          <a:graphicData uri="http://schemas.openxmlformats.org/drawingml/2006/table">
            <a:tbl>
              <a:tblPr firstRow="1" bandRow="1">
                <a:effectLst>
                  <a:reflection endPos="0" dist="50800" dir="5400000" sy="-100000" algn="bl" rotWithShape="0"/>
                </a:effectLst>
                <a:tableStyleId>{5C22544A-7EE6-4342-B048-85BDC9FD1C3A}</a:tableStyleId>
              </a:tblPr>
              <a:tblGrid>
                <a:gridCol w="2962656">
                  <a:extLst>
                    <a:ext uri="{9D8B030D-6E8A-4147-A177-3AD203B41FA5}">
                      <a16:colId xmlns:a16="http://schemas.microsoft.com/office/drawing/2014/main" val="1147812351"/>
                    </a:ext>
                  </a:extLst>
                </a:gridCol>
              </a:tblGrid>
              <a:tr h="0">
                <a:tc>
                  <a:txBody>
                    <a:bodyPr/>
                    <a:lstStyle/>
                    <a:p>
                      <a:pPr lvl="0" algn="ctr"/>
                      <a:r>
                        <a:rPr lang="tr-TR" b="1" dirty="0"/>
                        <a:t>HISTOGRAMME</a:t>
                      </a:r>
                    </a:p>
                    <a:p>
                      <a:pPr lvl="0"/>
                      <a:endParaRPr lang="tr-TR" b="1" dirty="0"/>
                    </a:p>
                  </a:txBody>
                  <a:tcPr>
                    <a:solidFill>
                      <a:schemeClr val="accent3"/>
                    </a:solidFill>
                  </a:tcPr>
                </a:tc>
                <a:extLst>
                  <a:ext uri="{0D108BD9-81ED-4DB2-BD59-A6C34878D82A}">
                    <a16:rowId xmlns:a16="http://schemas.microsoft.com/office/drawing/2014/main" val="3943839071"/>
                  </a:ext>
                </a:extLst>
              </a:tr>
            </a:tbl>
          </a:graphicData>
        </a:graphic>
      </p:graphicFrame>
      <p:pic>
        <p:nvPicPr>
          <p:cNvPr id="11" name="Graphic 10" descr="Arrow Right with solid fill">
            <a:extLst>
              <a:ext uri="{FF2B5EF4-FFF2-40B4-BE49-F238E27FC236}">
                <a16:creationId xmlns:a16="http://schemas.microsoft.com/office/drawing/2014/main" id="{78DEA13A-DEE6-BABB-888B-EA3A682599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75934" y="3796496"/>
            <a:ext cx="914400" cy="894192"/>
          </a:xfrm>
          <a:prstGeom prst="rect">
            <a:avLst/>
          </a:prstGeom>
        </p:spPr>
      </p:pic>
    </p:spTree>
    <p:extLst>
      <p:ext uri="{BB962C8B-B14F-4D97-AF65-F5344CB8AC3E}">
        <p14:creationId xmlns:p14="http://schemas.microsoft.com/office/powerpoint/2010/main" val="2710684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fontScale="90000"/>
          </a:bodyPr>
          <a:lstStyle/>
          <a:p>
            <a:r>
              <a:rPr lang="en-US" b="1" dirty="0"/>
              <a:t>Exploratory Data Analysis (EDA)</a:t>
            </a:r>
            <a:r>
              <a:rPr lang="tr-TR" b="1" dirty="0"/>
              <a:t> </a:t>
            </a:r>
            <a:r>
              <a:rPr lang="tr-TR" b="1" dirty="0" err="1"/>
              <a:t>and</a:t>
            </a:r>
            <a:r>
              <a:rPr lang="tr-TR" b="1" dirty="0"/>
              <a:t> </a:t>
            </a:r>
            <a:r>
              <a:rPr lang="en-US" b="1" dirty="0"/>
              <a:t>Feature Engineering</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Autofit/>
          </a:bodyPr>
          <a:lstStyle/>
          <a:p>
            <a:pPr marL="0" indent="0">
              <a:buNone/>
            </a:pPr>
            <a:endParaRPr lang="en-US" dirty="0"/>
          </a:p>
          <a:p>
            <a:endParaRPr lang="en-US" sz="2800" b="1" i="0" u="none" strike="noStrike" kern="1200" noProof="0" dirty="0">
              <a:solidFill>
                <a:srgbClr val="FFFFFF"/>
              </a:solidFill>
              <a:latin typeface="Calibri"/>
              <a:ea typeface="+mn-ea"/>
              <a:cs typeface="+mn-cs"/>
            </a:endParaRPr>
          </a:p>
          <a:p>
            <a:endParaRPr lang="tr-TR" dirty="0"/>
          </a:p>
        </p:txBody>
      </p:sp>
      <p:sp>
        <p:nvSpPr>
          <p:cNvPr id="5" name="TextBox 4">
            <a:extLst>
              <a:ext uri="{FF2B5EF4-FFF2-40B4-BE49-F238E27FC236}">
                <a16:creationId xmlns:a16="http://schemas.microsoft.com/office/drawing/2014/main" id="{394F1C97-E3C4-F82E-D583-F3B8A955674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pic>
        <p:nvPicPr>
          <p:cNvPr id="7" name="Picture 6">
            <a:extLst>
              <a:ext uri="{FF2B5EF4-FFF2-40B4-BE49-F238E27FC236}">
                <a16:creationId xmlns:a16="http://schemas.microsoft.com/office/drawing/2014/main" id="{523CBF35-CE37-7B82-FD35-441B730109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6568" y="2126734"/>
            <a:ext cx="5571744" cy="4553711"/>
          </a:xfrm>
          <a:prstGeom prst="rect">
            <a:avLst/>
          </a:prstGeom>
        </p:spPr>
      </p:pic>
      <p:pic>
        <p:nvPicPr>
          <p:cNvPr id="6" name="Picture 5" descr="A graph of a bar graph&#10;&#10;Description automatically generated with medium confidence">
            <a:extLst>
              <a:ext uri="{FF2B5EF4-FFF2-40B4-BE49-F238E27FC236}">
                <a16:creationId xmlns:a16="http://schemas.microsoft.com/office/drawing/2014/main" id="{4DE6CD8D-182F-5BD3-EAA8-5E6E1EC50F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126735"/>
            <a:ext cx="5571744" cy="4553712"/>
          </a:xfrm>
          <a:prstGeom prst="rect">
            <a:avLst/>
          </a:prstGeom>
        </p:spPr>
      </p:pic>
    </p:spTree>
    <p:extLst>
      <p:ext uri="{BB962C8B-B14F-4D97-AF65-F5344CB8AC3E}">
        <p14:creationId xmlns:p14="http://schemas.microsoft.com/office/powerpoint/2010/main" val="1583029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fontScale="90000"/>
          </a:bodyPr>
          <a:lstStyle/>
          <a:p>
            <a:r>
              <a:rPr lang="en-US" b="1" dirty="0"/>
              <a:t>Exploratory Data Analysis (EDA)</a:t>
            </a:r>
            <a:r>
              <a:rPr lang="tr-TR" b="1" dirty="0"/>
              <a:t> </a:t>
            </a:r>
            <a:r>
              <a:rPr lang="tr-TR" b="1" dirty="0" err="1"/>
              <a:t>and</a:t>
            </a:r>
            <a:r>
              <a:rPr lang="tr-TR" b="1" dirty="0"/>
              <a:t> </a:t>
            </a:r>
            <a:r>
              <a:rPr lang="en-US" b="1" dirty="0"/>
              <a:t>Feature Engineering</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Autofit/>
          </a:bodyPr>
          <a:lstStyle/>
          <a:p>
            <a:pPr marL="0" indent="0">
              <a:buNone/>
            </a:pPr>
            <a:endParaRPr lang="en-US" dirty="0"/>
          </a:p>
          <a:p>
            <a:endParaRPr lang="en-US" sz="2800" b="1" i="0" u="none" strike="noStrike" kern="1200" noProof="0" dirty="0">
              <a:solidFill>
                <a:srgbClr val="FFFFFF"/>
              </a:solidFill>
              <a:latin typeface="Calibri"/>
              <a:ea typeface="+mn-ea"/>
              <a:cs typeface="+mn-cs"/>
            </a:endParaRPr>
          </a:p>
          <a:p>
            <a:endParaRPr lang="tr-TR" dirty="0"/>
          </a:p>
        </p:txBody>
      </p:sp>
      <p:sp>
        <p:nvSpPr>
          <p:cNvPr id="5" name="TextBox 4">
            <a:extLst>
              <a:ext uri="{FF2B5EF4-FFF2-40B4-BE49-F238E27FC236}">
                <a16:creationId xmlns:a16="http://schemas.microsoft.com/office/drawing/2014/main" id="{394F1C97-E3C4-F82E-D583-F3B8A955674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pic>
        <p:nvPicPr>
          <p:cNvPr id="7" name="Picture 6">
            <a:extLst>
              <a:ext uri="{FF2B5EF4-FFF2-40B4-BE49-F238E27FC236}">
                <a16:creationId xmlns:a16="http://schemas.microsoft.com/office/drawing/2014/main" id="{523CBF35-CE37-7B82-FD35-441B730109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74520" y="2145023"/>
            <a:ext cx="7342632" cy="4375476"/>
          </a:xfrm>
          <a:prstGeom prst="rect">
            <a:avLst/>
          </a:prstGeom>
        </p:spPr>
      </p:pic>
    </p:spTree>
    <p:extLst>
      <p:ext uri="{BB962C8B-B14F-4D97-AF65-F5344CB8AC3E}">
        <p14:creationId xmlns:p14="http://schemas.microsoft.com/office/powerpoint/2010/main" val="2338320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fontScale="90000"/>
          </a:bodyPr>
          <a:lstStyle/>
          <a:p>
            <a:r>
              <a:rPr lang="en-US" b="1" dirty="0"/>
              <a:t>Exploratory Data Analysis (EDA)</a:t>
            </a:r>
            <a:r>
              <a:rPr lang="tr-TR" b="1" dirty="0"/>
              <a:t> </a:t>
            </a:r>
            <a:r>
              <a:rPr lang="tr-TR" b="1" dirty="0" err="1"/>
              <a:t>and</a:t>
            </a:r>
            <a:r>
              <a:rPr lang="tr-TR" b="1" dirty="0"/>
              <a:t> </a:t>
            </a:r>
            <a:r>
              <a:rPr lang="en-US" b="1" dirty="0"/>
              <a:t>Feature Engineering</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Autofit/>
          </a:bodyPr>
          <a:lstStyle/>
          <a:p>
            <a:pPr marL="0" indent="0">
              <a:buNone/>
            </a:pPr>
            <a:endParaRPr lang="en-US" sz="1800" dirty="0">
              <a:solidFill>
                <a:schemeClr val="tx2"/>
              </a:solidFill>
              <a:latin typeface="+mj-lt"/>
              <a:ea typeface="+mj-ea"/>
              <a:cs typeface="+mj-cs"/>
            </a:endParaRPr>
          </a:p>
          <a:p>
            <a:pPr marL="0" indent="0">
              <a:buNone/>
            </a:pPr>
            <a:r>
              <a:rPr lang="en-US" sz="1800" dirty="0">
                <a:solidFill>
                  <a:schemeClr val="tx2"/>
                </a:solidFill>
                <a:latin typeface="+mj-lt"/>
                <a:ea typeface="+mj-ea"/>
                <a:cs typeface="+mj-cs"/>
              </a:rPr>
              <a:t>Based on the proposed SMIF model, the following null hypotheses were set up:</a:t>
            </a:r>
          </a:p>
          <a:p>
            <a:pPr marL="0" indent="0">
              <a:buNone/>
            </a:pPr>
            <a:endParaRPr lang="tr-TR" dirty="0"/>
          </a:p>
        </p:txBody>
      </p:sp>
      <p:sp>
        <p:nvSpPr>
          <p:cNvPr id="5" name="TextBox 4">
            <a:extLst>
              <a:ext uri="{FF2B5EF4-FFF2-40B4-BE49-F238E27FC236}">
                <a16:creationId xmlns:a16="http://schemas.microsoft.com/office/drawing/2014/main" id="{394F1C97-E3C4-F82E-D583-F3B8A955674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graphicFrame>
        <p:nvGraphicFramePr>
          <p:cNvPr id="4" name="Table 3">
            <a:extLst>
              <a:ext uri="{FF2B5EF4-FFF2-40B4-BE49-F238E27FC236}">
                <a16:creationId xmlns:a16="http://schemas.microsoft.com/office/drawing/2014/main" id="{6B81F966-FBF7-4C6E-9328-BFD81A5FD11A}"/>
              </a:ext>
            </a:extLst>
          </p:cNvPr>
          <p:cNvGraphicFramePr>
            <a:graphicFrameLocks noGrp="1"/>
          </p:cNvGraphicFramePr>
          <p:nvPr>
            <p:extLst>
              <p:ext uri="{D42A27DB-BD31-4B8C-83A1-F6EECF244321}">
                <p14:modId xmlns:p14="http://schemas.microsoft.com/office/powerpoint/2010/main" val="3954239330"/>
              </p:ext>
            </p:extLst>
          </p:nvPr>
        </p:nvGraphicFramePr>
        <p:xfrm>
          <a:off x="789212" y="3008046"/>
          <a:ext cx="10265884" cy="3672401"/>
        </p:xfrm>
        <a:graphic>
          <a:graphicData uri="http://schemas.openxmlformats.org/drawingml/2006/table">
            <a:tbl>
              <a:tblPr firstRow="1" bandRow="1">
                <a:tableStyleId>{5C22544A-7EE6-4342-B048-85BDC9FD1C3A}</a:tableStyleId>
              </a:tblPr>
              <a:tblGrid>
                <a:gridCol w="5132942">
                  <a:extLst>
                    <a:ext uri="{9D8B030D-6E8A-4147-A177-3AD203B41FA5}">
                      <a16:colId xmlns:a16="http://schemas.microsoft.com/office/drawing/2014/main" val="1310269773"/>
                    </a:ext>
                  </a:extLst>
                </a:gridCol>
                <a:gridCol w="5132942">
                  <a:extLst>
                    <a:ext uri="{9D8B030D-6E8A-4147-A177-3AD203B41FA5}">
                      <a16:colId xmlns:a16="http://schemas.microsoft.com/office/drawing/2014/main" val="1812480830"/>
                    </a:ext>
                  </a:extLst>
                </a:gridCol>
              </a:tblGrid>
              <a:tr h="472001">
                <a:tc>
                  <a:txBody>
                    <a:bodyPr/>
                    <a:lstStyle/>
                    <a:p>
                      <a:r>
                        <a:rPr lang="tr-TR" dirty="0"/>
                        <a:t>N</a:t>
                      </a:r>
                      <a:r>
                        <a:rPr lang="en-US" dirty="0" err="1"/>
                        <a:t>ull</a:t>
                      </a:r>
                      <a:r>
                        <a:rPr lang="en-US" dirty="0"/>
                        <a:t> hypothesis (Ho)</a:t>
                      </a:r>
                    </a:p>
                  </a:txBody>
                  <a:tcPr/>
                </a:tc>
                <a:tc>
                  <a:txBody>
                    <a:bodyPr/>
                    <a:lstStyle/>
                    <a:p>
                      <a:r>
                        <a:rPr lang="tr-TR" dirty="0"/>
                        <a:t>A</a:t>
                      </a:r>
                      <a:r>
                        <a:rPr lang="en-US" dirty="0" err="1"/>
                        <a:t>lternative</a:t>
                      </a:r>
                      <a:r>
                        <a:rPr lang="en-US" dirty="0"/>
                        <a:t> hypothesis (Ha)</a:t>
                      </a:r>
                    </a:p>
                  </a:txBody>
                  <a:tcPr/>
                </a:tc>
                <a:extLst>
                  <a:ext uri="{0D108BD9-81ED-4DB2-BD59-A6C34878D82A}">
                    <a16:rowId xmlns:a16="http://schemas.microsoft.com/office/drawing/2014/main" val="2159829541"/>
                  </a:ext>
                </a:extLst>
              </a:tr>
              <a:tr h="478556">
                <a:tc>
                  <a:txBody>
                    <a:bodyPr/>
                    <a:lstStyle/>
                    <a:p>
                      <a:r>
                        <a:rPr lang="en-US" dirty="0"/>
                        <a:t>Time spent on social media has no significant association with </a:t>
                      </a:r>
                      <a:r>
                        <a:rPr lang="tr-TR" dirty="0" err="1"/>
                        <a:t>the</a:t>
                      </a:r>
                      <a:r>
                        <a:rPr lang="en-US" dirty="0"/>
                        <a:t> student’s GPA</a:t>
                      </a:r>
                      <a:r>
                        <a:rPr lang="tr-TR" dirty="0"/>
                        <a:t>.</a:t>
                      </a:r>
                      <a:endParaRPr lang="en-US" dirty="0"/>
                    </a:p>
                  </a:txBody>
                  <a:tcPr>
                    <a:solidFill>
                      <a:schemeClr val="accent2"/>
                    </a:solidFill>
                  </a:tcPr>
                </a:tc>
                <a:tc>
                  <a:txBody>
                    <a:bodyPr/>
                    <a:lstStyle/>
                    <a:p>
                      <a:r>
                        <a:rPr lang="en-US" dirty="0"/>
                        <a:t>Time spent on social media has significant association with </a:t>
                      </a:r>
                      <a:r>
                        <a:rPr lang="tr-TR" dirty="0" err="1"/>
                        <a:t>the</a:t>
                      </a:r>
                      <a:r>
                        <a:rPr lang="en-US" dirty="0"/>
                        <a:t> student’s GPA</a:t>
                      </a:r>
                      <a:r>
                        <a:rPr lang="tr-TR" dirty="0"/>
                        <a:t>.</a:t>
                      </a:r>
                      <a:endParaRPr lang="en-US" dirty="0"/>
                    </a:p>
                  </a:txBody>
                  <a:tcPr>
                    <a:solidFill>
                      <a:schemeClr val="accent2"/>
                    </a:solidFill>
                  </a:tcPr>
                </a:tc>
                <a:extLst>
                  <a:ext uri="{0D108BD9-81ED-4DB2-BD59-A6C34878D82A}">
                    <a16:rowId xmlns:a16="http://schemas.microsoft.com/office/drawing/2014/main" val="881595897"/>
                  </a:ext>
                </a:extLst>
              </a:tr>
              <a:tr h="478556">
                <a:tc>
                  <a:txBody>
                    <a:bodyPr/>
                    <a:lstStyle/>
                    <a:p>
                      <a:r>
                        <a:rPr lang="en-US" dirty="0"/>
                        <a:t>Number of friends on social media has no </a:t>
                      </a:r>
                      <a:r>
                        <a:rPr lang="en-US" dirty="0" err="1"/>
                        <a:t>signif</a:t>
                      </a:r>
                      <a:r>
                        <a:rPr lang="tr-TR" dirty="0"/>
                        <a:t>i</a:t>
                      </a:r>
                      <a:r>
                        <a:rPr lang="en-US" dirty="0"/>
                        <a:t>cant association with</a:t>
                      </a:r>
                      <a:r>
                        <a:rPr lang="tr-TR" dirty="0"/>
                        <a:t> </a:t>
                      </a:r>
                      <a:r>
                        <a:rPr lang="tr-TR" dirty="0" err="1"/>
                        <a:t>the</a:t>
                      </a:r>
                      <a:r>
                        <a:rPr lang="en-US" dirty="0"/>
                        <a:t> </a:t>
                      </a:r>
                      <a:r>
                        <a:rPr lang="tr-TR" dirty="0"/>
                        <a:t> </a:t>
                      </a:r>
                      <a:r>
                        <a:rPr lang="en-US" dirty="0" err="1"/>
                        <a:t>stu</a:t>
                      </a:r>
                      <a:r>
                        <a:rPr lang="tr-TR" dirty="0" err="1"/>
                        <a:t>dent’s</a:t>
                      </a:r>
                      <a:r>
                        <a:rPr lang="tr-TR" dirty="0"/>
                        <a:t> GPA.</a:t>
                      </a:r>
                      <a:endParaRPr lang="en-US" dirty="0"/>
                    </a:p>
                  </a:txBody>
                  <a:tcPr>
                    <a:solidFill>
                      <a:schemeClr val="accent2"/>
                    </a:solidFill>
                  </a:tcPr>
                </a:tc>
                <a:tc>
                  <a:txBody>
                    <a:bodyPr/>
                    <a:lstStyle/>
                    <a:p>
                      <a:r>
                        <a:rPr lang="en-US" dirty="0"/>
                        <a:t>Number of friends on social media has </a:t>
                      </a:r>
                      <a:r>
                        <a:rPr lang="en-US" dirty="0" err="1"/>
                        <a:t>signif</a:t>
                      </a:r>
                      <a:r>
                        <a:rPr lang="tr-TR" dirty="0"/>
                        <a:t>i</a:t>
                      </a:r>
                      <a:r>
                        <a:rPr lang="en-US" dirty="0"/>
                        <a:t>cant association with</a:t>
                      </a:r>
                      <a:r>
                        <a:rPr lang="tr-TR" dirty="0"/>
                        <a:t> </a:t>
                      </a:r>
                      <a:r>
                        <a:rPr lang="tr-TR" dirty="0" err="1"/>
                        <a:t>the</a:t>
                      </a:r>
                      <a:r>
                        <a:rPr lang="en-US" dirty="0"/>
                        <a:t> student’s GPA.</a:t>
                      </a:r>
                    </a:p>
                  </a:txBody>
                  <a:tcPr>
                    <a:solidFill>
                      <a:schemeClr val="accent2"/>
                    </a:solidFill>
                  </a:tcPr>
                </a:tc>
                <a:extLst>
                  <a:ext uri="{0D108BD9-81ED-4DB2-BD59-A6C34878D82A}">
                    <a16:rowId xmlns:a16="http://schemas.microsoft.com/office/drawing/2014/main" val="1853116609"/>
                  </a:ext>
                </a:extLst>
              </a:tr>
              <a:tr h="478556">
                <a:tc>
                  <a:txBody>
                    <a:bodyPr/>
                    <a:lstStyle/>
                    <a:p>
                      <a:r>
                        <a:rPr lang="en-US" dirty="0"/>
                        <a:t>Belonging to several social media groups has no </a:t>
                      </a:r>
                      <a:r>
                        <a:rPr lang="tr-TR" dirty="0" err="1"/>
                        <a:t>significant</a:t>
                      </a:r>
                      <a:r>
                        <a:rPr lang="en-US" dirty="0"/>
                        <a:t> association with</a:t>
                      </a:r>
                      <a:r>
                        <a:rPr lang="tr-TR" dirty="0"/>
                        <a:t> </a:t>
                      </a:r>
                      <a:r>
                        <a:rPr lang="tr-TR" dirty="0" err="1"/>
                        <a:t>the</a:t>
                      </a:r>
                      <a:r>
                        <a:rPr lang="tr-TR" dirty="0"/>
                        <a:t> </a:t>
                      </a:r>
                      <a:r>
                        <a:rPr lang="en-US" dirty="0"/>
                        <a:t> </a:t>
                      </a:r>
                      <a:r>
                        <a:rPr lang="tr-TR" dirty="0" err="1"/>
                        <a:t>student’s</a:t>
                      </a:r>
                      <a:r>
                        <a:rPr lang="tr-TR" dirty="0"/>
                        <a:t> GPA.</a:t>
                      </a:r>
                      <a:endParaRPr lang="en-US" dirty="0"/>
                    </a:p>
                  </a:txBody>
                  <a:tcPr>
                    <a:solidFill>
                      <a:schemeClr val="accent2"/>
                    </a:solidFill>
                  </a:tcPr>
                </a:tc>
                <a:tc>
                  <a:txBody>
                    <a:bodyPr/>
                    <a:lstStyle/>
                    <a:p>
                      <a:r>
                        <a:rPr lang="en-US" dirty="0"/>
                        <a:t>Belonging to several social media groups has significant association with</a:t>
                      </a:r>
                      <a:r>
                        <a:rPr lang="tr-TR" dirty="0"/>
                        <a:t> </a:t>
                      </a:r>
                      <a:r>
                        <a:rPr lang="tr-TR" dirty="0" err="1"/>
                        <a:t>the</a:t>
                      </a:r>
                      <a:r>
                        <a:rPr lang="en-US" dirty="0"/>
                        <a:t>  student’s GPA.</a:t>
                      </a:r>
                    </a:p>
                  </a:txBody>
                  <a:tcPr>
                    <a:solidFill>
                      <a:schemeClr val="accent2"/>
                    </a:solidFill>
                  </a:tcPr>
                </a:tc>
                <a:extLst>
                  <a:ext uri="{0D108BD9-81ED-4DB2-BD59-A6C34878D82A}">
                    <a16:rowId xmlns:a16="http://schemas.microsoft.com/office/drawing/2014/main" val="2393074832"/>
                  </a:ext>
                </a:extLst>
              </a:tr>
              <a:tr h="478556">
                <a:tc>
                  <a:txBody>
                    <a:bodyPr/>
                    <a:lstStyle/>
                    <a:p>
                      <a:r>
                        <a:rPr lang="en-US" dirty="0"/>
                        <a:t>Number of </a:t>
                      </a:r>
                      <a:r>
                        <a:rPr lang="tr-TR" dirty="0" err="1"/>
                        <a:t>notifications</a:t>
                      </a:r>
                      <a:r>
                        <a:rPr lang="en-US" dirty="0"/>
                        <a:t> checked has no </a:t>
                      </a:r>
                      <a:r>
                        <a:rPr lang="en-US" dirty="0" err="1"/>
                        <a:t>signif</a:t>
                      </a:r>
                      <a:r>
                        <a:rPr lang="tr-TR" dirty="0"/>
                        <a:t>i</a:t>
                      </a:r>
                      <a:r>
                        <a:rPr lang="en-US" dirty="0"/>
                        <a:t>cant association with </a:t>
                      </a:r>
                      <a:r>
                        <a:rPr lang="tr-TR" dirty="0" err="1"/>
                        <a:t>the</a:t>
                      </a:r>
                      <a:r>
                        <a:rPr lang="tr-TR" dirty="0"/>
                        <a:t> </a:t>
                      </a:r>
                      <a:r>
                        <a:rPr lang="en-US" dirty="0"/>
                        <a:t>student’s </a:t>
                      </a:r>
                      <a:r>
                        <a:rPr lang="tr-TR" dirty="0"/>
                        <a:t>GPA.</a:t>
                      </a:r>
                      <a:endParaRPr lang="en-US" dirty="0"/>
                    </a:p>
                  </a:txBody>
                  <a:tcPr>
                    <a:solidFill>
                      <a:schemeClr val="accent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Number of </a:t>
                      </a:r>
                      <a:r>
                        <a:rPr lang="tr-TR" dirty="0" err="1"/>
                        <a:t>notifications</a:t>
                      </a:r>
                      <a:r>
                        <a:rPr lang="en-US" dirty="0"/>
                        <a:t> checked has </a:t>
                      </a:r>
                      <a:r>
                        <a:rPr lang="tr-TR" dirty="0" err="1"/>
                        <a:t>significant</a:t>
                      </a:r>
                      <a:r>
                        <a:rPr lang="en-US" dirty="0"/>
                        <a:t> association with </a:t>
                      </a:r>
                      <a:r>
                        <a:rPr lang="tr-TR" dirty="0" err="1"/>
                        <a:t>the</a:t>
                      </a:r>
                      <a:r>
                        <a:rPr lang="tr-TR" dirty="0"/>
                        <a:t> </a:t>
                      </a:r>
                      <a:r>
                        <a:rPr lang="en-US" dirty="0"/>
                        <a:t>student’s </a:t>
                      </a:r>
                      <a:r>
                        <a:rPr lang="tr-TR" dirty="0"/>
                        <a:t>GPA.</a:t>
                      </a:r>
                      <a:endParaRPr lang="en-US" dirty="0"/>
                    </a:p>
                  </a:txBody>
                  <a:tcPr>
                    <a:solidFill>
                      <a:schemeClr val="accent2"/>
                    </a:solidFill>
                  </a:tcPr>
                </a:tc>
                <a:extLst>
                  <a:ext uri="{0D108BD9-81ED-4DB2-BD59-A6C34878D82A}">
                    <a16:rowId xmlns:a16="http://schemas.microsoft.com/office/drawing/2014/main" val="1537784237"/>
                  </a:ext>
                </a:extLst>
              </a:tr>
              <a:tr h="478556">
                <a:tc>
                  <a:txBody>
                    <a:bodyPr/>
                    <a:lstStyle/>
                    <a:p>
                      <a:r>
                        <a:rPr lang="en-US" dirty="0"/>
                        <a:t>Using multiple social media platforms has no </a:t>
                      </a:r>
                      <a:r>
                        <a:rPr lang="en-US" dirty="0" err="1"/>
                        <a:t>signifcant</a:t>
                      </a:r>
                      <a:r>
                        <a:rPr lang="en-US" dirty="0"/>
                        <a:t> association with </a:t>
                      </a:r>
                      <a:r>
                        <a:rPr lang="tr-TR" dirty="0" err="1"/>
                        <a:t>student’s</a:t>
                      </a:r>
                      <a:r>
                        <a:rPr lang="tr-TR" dirty="0"/>
                        <a:t> GPA.</a:t>
                      </a:r>
                      <a:endParaRPr lang="en-US" dirty="0"/>
                    </a:p>
                  </a:txBody>
                  <a:tcPr>
                    <a:solidFill>
                      <a:schemeClr val="accent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Using multiple social media platforms has </a:t>
                      </a:r>
                      <a:r>
                        <a:rPr lang="tr-TR" dirty="0" err="1"/>
                        <a:t>significant</a:t>
                      </a:r>
                      <a:r>
                        <a:rPr lang="en-US" dirty="0"/>
                        <a:t> association with </a:t>
                      </a:r>
                      <a:r>
                        <a:rPr lang="tr-TR" dirty="0" err="1"/>
                        <a:t>student’s</a:t>
                      </a:r>
                      <a:r>
                        <a:rPr lang="tr-TR" dirty="0"/>
                        <a:t> GPA</a:t>
                      </a:r>
                      <a:endParaRPr lang="en-US" dirty="0"/>
                    </a:p>
                  </a:txBody>
                  <a:tcPr>
                    <a:solidFill>
                      <a:schemeClr val="accent2"/>
                    </a:solidFill>
                  </a:tcPr>
                </a:tc>
                <a:extLst>
                  <a:ext uri="{0D108BD9-81ED-4DB2-BD59-A6C34878D82A}">
                    <a16:rowId xmlns:a16="http://schemas.microsoft.com/office/drawing/2014/main" val="2068742022"/>
                  </a:ext>
                </a:extLst>
              </a:tr>
            </a:tbl>
          </a:graphicData>
        </a:graphic>
      </p:graphicFrame>
    </p:spTree>
    <p:extLst>
      <p:ext uri="{BB962C8B-B14F-4D97-AF65-F5344CB8AC3E}">
        <p14:creationId xmlns:p14="http://schemas.microsoft.com/office/powerpoint/2010/main" val="2175025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6830-C736-B9F3-AD74-ED1BB96E0114}"/>
              </a:ext>
            </a:extLst>
          </p:cNvPr>
          <p:cNvSpPr>
            <a:spLocks noGrp="1"/>
          </p:cNvSpPr>
          <p:nvPr>
            <p:ph type="title"/>
          </p:nvPr>
        </p:nvSpPr>
        <p:spPr/>
        <p:txBody>
          <a:bodyPr>
            <a:normAutofit/>
          </a:bodyPr>
          <a:lstStyle/>
          <a:p>
            <a:r>
              <a:rPr lang="tr-TR" dirty="0">
                <a:cs typeface="Calibri Light"/>
              </a:rPr>
              <a:t>How </a:t>
            </a:r>
            <a:r>
              <a:rPr lang="tr-TR" dirty="0" err="1">
                <a:cs typeface="Calibri Light"/>
              </a:rPr>
              <a:t>to</a:t>
            </a:r>
            <a:r>
              <a:rPr lang="tr-TR" dirty="0">
                <a:cs typeface="Calibri Light"/>
              </a:rPr>
              <a:t> </a:t>
            </a:r>
            <a:r>
              <a:rPr lang="tr-TR" dirty="0" err="1">
                <a:cs typeface="Calibri Light"/>
              </a:rPr>
              <a:t>use</a:t>
            </a:r>
            <a:r>
              <a:rPr lang="tr-TR" dirty="0">
                <a:cs typeface="Calibri Light"/>
              </a:rPr>
              <a:t> </a:t>
            </a:r>
            <a:r>
              <a:rPr lang="tr-TR" dirty="0" err="1">
                <a:cs typeface="Calibri Light"/>
              </a:rPr>
              <a:t>this</a:t>
            </a:r>
            <a:r>
              <a:rPr lang="tr-TR" dirty="0">
                <a:cs typeface="Calibri Light"/>
              </a:rPr>
              <a:t> </a:t>
            </a:r>
            <a:r>
              <a:rPr lang="tr-TR" dirty="0" err="1">
                <a:cs typeface="Calibri Light"/>
              </a:rPr>
              <a:t>template</a:t>
            </a:r>
          </a:p>
        </p:txBody>
      </p:sp>
      <p:sp>
        <p:nvSpPr>
          <p:cNvPr id="3" name="Content Placeholder 2">
            <a:extLst>
              <a:ext uri="{FF2B5EF4-FFF2-40B4-BE49-F238E27FC236}">
                <a16:creationId xmlns:a16="http://schemas.microsoft.com/office/drawing/2014/main" id="{B2C6AF76-1D20-7B7F-2BC6-49C2EDDA6AB3}"/>
              </a:ext>
            </a:extLst>
          </p:cNvPr>
          <p:cNvSpPr>
            <a:spLocks noGrp="1"/>
          </p:cNvSpPr>
          <p:nvPr>
            <p:ph sz="half" idx="1"/>
          </p:nvPr>
        </p:nvSpPr>
        <p:spPr/>
        <p:txBody>
          <a:bodyPr anchor="t">
            <a:noAutofit/>
          </a:bodyPr>
          <a:lstStyle/>
          <a:p>
            <a:r>
              <a:rPr lang="en-US" sz="1600" dirty="0">
                <a:cs typeface="Calibri"/>
              </a:rPr>
              <a:t>Download the file </a:t>
            </a:r>
          </a:p>
          <a:p>
            <a:r>
              <a:rPr lang="en-US" sz="1600" dirty="0">
                <a:cs typeface="Calibri"/>
              </a:rPr>
              <a:t>Change the name into "</a:t>
            </a:r>
            <a:r>
              <a:rPr lang="en-US" sz="1600" dirty="0" err="1">
                <a:cs typeface="Calibri"/>
              </a:rPr>
              <a:t>Name_Surname_Draft_Presentation</a:t>
            </a:r>
            <a:r>
              <a:rPr lang="en-US" sz="1600" dirty="0">
                <a:cs typeface="Calibri"/>
              </a:rPr>
              <a:t>"</a:t>
            </a:r>
          </a:p>
          <a:p>
            <a:r>
              <a:rPr lang="en-US" sz="1600" dirty="0">
                <a:cs typeface="Calibri"/>
              </a:rPr>
              <a:t>Do not move the text boxes, keep </a:t>
            </a:r>
            <a:r>
              <a:rPr lang="en-US" sz="1600">
                <a:cs typeface="Calibri"/>
              </a:rPr>
              <a:t>your</a:t>
            </a:r>
            <a:r>
              <a:rPr lang="en-US" sz="1600" dirty="0">
                <a:cs typeface="Calibri"/>
              </a:rPr>
              <a:t> text and visuals inside the boxes</a:t>
            </a:r>
          </a:p>
          <a:p>
            <a:r>
              <a:rPr lang="en-US" sz="1600" dirty="0">
                <a:cs typeface="Calibri"/>
              </a:rPr>
              <a:t>Do not change the colors and font type</a:t>
            </a:r>
          </a:p>
          <a:p>
            <a:r>
              <a:rPr lang="en-US" sz="1600" dirty="0">
                <a:cs typeface="Calibri"/>
              </a:rPr>
              <a:t>If you need to change the font size make it consistent and don't use different sizes in one page (biggest 28, smallest 16). Titles always should be 44.</a:t>
            </a:r>
          </a:p>
          <a:p>
            <a:r>
              <a:rPr lang="en-US" sz="1600" dirty="0">
                <a:cs typeface="Calibri"/>
              </a:rPr>
              <a:t>You can duplicate a page if you need more than one pages</a:t>
            </a:r>
          </a:p>
          <a:p>
            <a:r>
              <a:rPr lang="en-US" sz="1600" dirty="0">
                <a:cs typeface="Calibri"/>
              </a:rPr>
              <a:t>Add high quality pictures and their sources. Keep it inside the boxes.</a:t>
            </a:r>
          </a:p>
          <a:p>
            <a:pPr marL="0" indent="0">
              <a:buNone/>
            </a:pPr>
            <a:endParaRPr lang="en-US" sz="1600" dirty="0">
              <a:solidFill>
                <a:srgbClr val="FFFFFF"/>
              </a:solidFill>
              <a:ea typeface="+mn-lt"/>
              <a:cs typeface="+mn-lt"/>
            </a:endParaRPr>
          </a:p>
          <a:p>
            <a:endParaRPr lang="en-US" sz="1600" dirty="0">
              <a:solidFill>
                <a:srgbClr val="FFFFFF"/>
              </a:solidFill>
              <a:ea typeface="+mn-lt"/>
              <a:cs typeface="+mn-lt"/>
            </a:endParaRPr>
          </a:p>
          <a:p>
            <a:endParaRPr lang="en-US" sz="1600" dirty="0">
              <a:solidFill>
                <a:srgbClr val="FFFFFF"/>
              </a:solidFill>
              <a:ea typeface="+mn-lt"/>
              <a:cs typeface="+mn-lt"/>
            </a:endParaRPr>
          </a:p>
          <a:p>
            <a:endParaRPr lang="en-US" sz="1600" dirty="0">
              <a:solidFill>
                <a:srgbClr val="FFFFFF"/>
              </a:solidFill>
              <a:ea typeface="+mn-lt"/>
              <a:cs typeface="+mn-lt"/>
            </a:endParaRPr>
          </a:p>
          <a:p>
            <a:endParaRPr lang="en-US" dirty="0">
              <a:solidFill>
                <a:srgbClr val="FFFFFF"/>
              </a:solidFill>
              <a:ea typeface="+mn-lt"/>
              <a:cs typeface="+mn-lt"/>
            </a:endParaRPr>
          </a:p>
        </p:txBody>
      </p:sp>
      <p:sp>
        <p:nvSpPr>
          <p:cNvPr id="4" name="Content Placeholder 3">
            <a:extLst>
              <a:ext uri="{FF2B5EF4-FFF2-40B4-BE49-F238E27FC236}">
                <a16:creationId xmlns:a16="http://schemas.microsoft.com/office/drawing/2014/main" id="{E7A0C9A1-5CC4-849D-85F9-0D5BA3026942}"/>
              </a:ext>
            </a:extLst>
          </p:cNvPr>
          <p:cNvSpPr>
            <a:spLocks noGrp="1"/>
          </p:cNvSpPr>
          <p:nvPr>
            <p:ph sz="half" idx="2"/>
          </p:nvPr>
        </p:nvSpPr>
        <p:spPr/>
        <p:txBody>
          <a:bodyPr vert="horz" lIns="91440" tIns="45720" rIns="91440" bIns="45720" rtlCol="0" anchor="t">
            <a:normAutofit/>
          </a:bodyPr>
          <a:lstStyle/>
          <a:p>
            <a:pPr fontAlgn="base"/>
            <a:r>
              <a:rPr lang="en-US" sz="1800" b="0" i="0" u="none" strike="noStrike">
                <a:solidFill>
                  <a:srgbClr val="FFFFFF"/>
                </a:solidFill>
                <a:effectLst/>
                <a:latin typeface="Calibri"/>
                <a:cs typeface="Calibri"/>
              </a:rPr>
              <a:t>Key color - #2B2551</a:t>
            </a:r>
            <a:r>
              <a:rPr lang="en-US" sz="1800" b="0" i="0">
                <a:solidFill>
                  <a:srgbClr val="FFFFFF"/>
                </a:solidFill>
                <a:effectLst/>
                <a:latin typeface="Calibri"/>
                <a:cs typeface="Calibri"/>
              </a:rPr>
              <a:t>​  </a:t>
            </a:r>
            <a:endParaRPr lang="en-US" sz="1200" b="0" i="0">
              <a:solidFill>
                <a:srgbClr val="000000"/>
              </a:solidFill>
              <a:effectLst/>
              <a:latin typeface="Calibri"/>
              <a:cs typeface="Calibri"/>
            </a:endParaRPr>
          </a:p>
          <a:p>
            <a:pPr fontAlgn="base"/>
            <a:r>
              <a:rPr lang="en-US" sz="1800" b="0" i="0" u="none" strike="noStrike">
                <a:solidFill>
                  <a:srgbClr val="FFFFFF"/>
                </a:solidFill>
                <a:effectLst/>
                <a:latin typeface="Calibri"/>
                <a:cs typeface="Calibri"/>
              </a:rPr>
              <a:t>Supporting color 1 - #FFC837 </a:t>
            </a:r>
            <a:r>
              <a:rPr lang="en-TR" sz="1000" b="0" i="0">
                <a:solidFill>
                  <a:srgbClr val="000000"/>
                </a:solidFill>
                <a:effectLst/>
                <a:latin typeface="Times"/>
                <a:cs typeface="Times"/>
              </a:rPr>
              <a:t> </a:t>
            </a:r>
            <a:r>
              <a:rPr lang="en-US" sz="1800" b="0" i="0" u="none" strike="noStrike">
                <a:solidFill>
                  <a:srgbClr val="FFFFFF"/>
                </a:solidFill>
                <a:effectLst/>
                <a:latin typeface="Calibri"/>
                <a:cs typeface="Calibri"/>
              </a:rPr>
              <a:t> </a:t>
            </a:r>
            <a:r>
              <a:rPr lang="en-US" sz="1800" b="0" i="0">
                <a:solidFill>
                  <a:srgbClr val="FFFFFF"/>
                </a:solidFill>
                <a:effectLst/>
                <a:latin typeface="Calibri"/>
                <a:cs typeface="Calibri"/>
              </a:rPr>
              <a:t>​</a:t>
            </a:r>
            <a:endParaRPr lang="en-US" sz="1200" b="0" i="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a:solidFill>
                  <a:srgbClr val="FFFFFF"/>
                </a:solidFill>
                <a:effectLst/>
                <a:latin typeface="Calibri"/>
                <a:cs typeface="Calibri"/>
              </a:rPr>
              <a:t>Supporting color 2 - #4CA3AA </a:t>
            </a:r>
            <a:r>
              <a:rPr lang="en-US" sz="1800" b="0" i="0">
                <a:solidFill>
                  <a:srgbClr val="FFFFFF"/>
                </a:solidFill>
                <a:effectLst/>
                <a:latin typeface="Calibri"/>
                <a:cs typeface="Calibri"/>
              </a:rPr>
              <a:t>​</a:t>
            </a:r>
            <a:r>
              <a:rPr lang="en-TR" sz="1000" b="0" i="0">
                <a:solidFill>
                  <a:srgbClr val="000000"/>
                </a:solidFill>
                <a:effectLst/>
                <a:latin typeface="Times"/>
                <a:cs typeface="Times"/>
              </a:rPr>
              <a:t> </a:t>
            </a:r>
            <a:endParaRPr lang="en-US" sz="1200" b="0" i="0">
              <a:solidFill>
                <a:srgbClr val="000000"/>
              </a:solidFill>
              <a:effectLst/>
              <a:latin typeface="Times"/>
              <a:cs typeface="Times"/>
            </a:endParaRPr>
          </a:p>
          <a:p>
            <a:pPr algn="l" rtl="0" fontAlgn="base">
              <a:buFont typeface="Arial" panose="020B0604020202020204" pitchFamily="34" charset="0"/>
              <a:buChar char="•"/>
            </a:pPr>
            <a:r>
              <a:rPr lang="en-US" sz="1800" b="0" i="0" u="none" strike="noStrike">
                <a:solidFill>
                  <a:srgbClr val="FFFFFF"/>
                </a:solidFill>
                <a:effectLst/>
                <a:latin typeface="Calibri"/>
                <a:cs typeface="Calibri"/>
              </a:rPr>
              <a:t>Supporting color 3 - #FFFFFF</a:t>
            </a:r>
            <a:r>
              <a:rPr lang="en-US" sz="1800" b="0" i="0">
                <a:solidFill>
                  <a:srgbClr val="FFFFFF"/>
                </a:solidFill>
                <a:effectLst/>
                <a:latin typeface="Calibri"/>
                <a:cs typeface="Calibri"/>
              </a:rPr>
              <a:t>​</a:t>
            </a:r>
            <a:endParaRPr lang="en-US" sz="1200" b="0" i="0">
              <a:solidFill>
                <a:srgbClr val="000000"/>
              </a:solidFill>
              <a:effectLst/>
              <a:latin typeface="Calibri"/>
              <a:cs typeface="Calibri"/>
            </a:endParaRPr>
          </a:p>
          <a:p>
            <a:pPr algn="l" rtl="0" fontAlgn="base">
              <a:buFont typeface="Arial" panose="020B0604020202020204" pitchFamily="34" charset="0"/>
              <a:buChar char="•"/>
            </a:pPr>
            <a:r>
              <a:rPr lang="en-US" sz="1800" b="0" i="0" u="none" strike="noStrike">
                <a:solidFill>
                  <a:srgbClr val="FFFFFF"/>
                </a:solidFill>
                <a:effectLst/>
                <a:latin typeface="Calibri"/>
                <a:cs typeface="Calibri"/>
              </a:rPr>
              <a:t>Supporting color 4 - #FF577D   </a:t>
            </a:r>
            <a:endParaRPr lang="en-US" sz="1200" b="0" i="0">
              <a:solidFill>
                <a:srgbClr val="000000"/>
              </a:solidFill>
              <a:effectLst/>
              <a:latin typeface="Calibri"/>
              <a:cs typeface="Calibri"/>
            </a:endParaRPr>
          </a:p>
          <a:p>
            <a:pPr marL="0" indent="0">
              <a:buNone/>
            </a:pPr>
            <a:endParaRPr lang="en-US" sz="2800" dirty="0">
              <a:solidFill>
                <a:srgbClr val="FFFFFF"/>
              </a:solidFill>
              <a:ea typeface="+mn-lt"/>
              <a:cs typeface="+mn-lt"/>
            </a:endParaRPr>
          </a:p>
          <a:p>
            <a:pPr marL="0" indent="0">
              <a:buNone/>
            </a:pPr>
            <a:r>
              <a:rPr lang="en-US" sz="2800" dirty="0">
                <a:solidFill>
                  <a:srgbClr val="FFFFFF"/>
                </a:solidFill>
                <a:ea typeface="+mn-lt"/>
                <a:cs typeface="+mn-lt"/>
              </a:rPr>
              <a:t>Remove this page before uploading the presentation to your </a:t>
            </a:r>
            <a:r>
              <a:rPr lang="en-US" err="1">
                <a:solidFill>
                  <a:srgbClr val="FFFFFF"/>
                </a:solidFill>
                <a:ea typeface="+mn-lt"/>
                <a:cs typeface="+mn-lt"/>
              </a:rPr>
              <a:t>Github</a:t>
            </a:r>
            <a:r>
              <a:rPr lang="en-US" sz="2800" dirty="0">
                <a:solidFill>
                  <a:srgbClr val="FFFFFF"/>
                </a:solidFill>
                <a:ea typeface="+mn-lt"/>
                <a:cs typeface="+mn-lt"/>
              </a:rPr>
              <a:t> repository!</a:t>
            </a:r>
          </a:p>
          <a:p>
            <a:pPr marL="0" indent="0">
              <a:buNone/>
            </a:pPr>
            <a:endParaRPr lang="en-US" dirty="0"/>
          </a:p>
        </p:txBody>
      </p:sp>
      <p:sp>
        <p:nvSpPr>
          <p:cNvPr id="7" name="Circle: Hollow 6" hidden="1">
            <a:extLst>
              <a:ext uri="{FF2B5EF4-FFF2-40B4-BE49-F238E27FC236}">
                <a16:creationId xmlns:a16="http://schemas.microsoft.com/office/drawing/2014/main" id="{F3DDA129-2FF3-9CDB-B867-3EF91E276EDD}"/>
              </a:ext>
            </a:extLst>
          </p:cNvPr>
          <p:cNvSpPr/>
          <p:nvPr/>
        </p:nvSpPr>
        <p:spPr>
          <a:xfrm>
            <a:off x="6689477" y="1552059"/>
            <a:ext cx="4664324" cy="4617748"/>
          </a:xfrm>
          <a:prstGeom prst="donut">
            <a:avLst>
              <a:gd name="adj" fmla="val 7961"/>
            </a:avLst>
          </a:prstGeom>
          <a:solidFill>
            <a:srgbClr val="2B2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8D8702D-3810-95EE-921B-5D1FEB39E81E}"/>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
        <p:nvSpPr>
          <p:cNvPr id="5" name="Rectangle 4">
            <a:extLst>
              <a:ext uri="{FF2B5EF4-FFF2-40B4-BE49-F238E27FC236}">
                <a16:creationId xmlns:a16="http://schemas.microsoft.com/office/drawing/2014/main" id="{59BC4BA5-219A-C912-B51B-352618BB8EEF}"/>
              </a:ext>
            </a:extLst>
          </p:cNvPr>
          <p:cNvSpPr/>
          <p:nvPr/>
        </p:nvSpPr>
        <p:spPr>
          <a:xfrm>
            <a:off x="8534400" y="2087362"/>
            <a:ext cx="390144" cy="253502"/>
          </a:xfrm>
          <a:prstGeom prst="rect">
            <a:avLst/>
          </a:prstGeom>
          <a:solidFill>
            <a:srgbClr val="2B255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0B9B25C-0157-9656-BE96-DFE15F10F433}"/>
              </a:ext>
            </a:extLst>
          </p:cNvPr>
          <p:cNvSpPr/>
          <p:nvPr/>
        </p:nvSpPr>
        <p:spPr>
          <a:xfrm>
            <a:off x="9406128" y="2521174"/>
            <a:ext cx="390144" cy="253502"/>
          </a:xfrm>
          <a:prstGeom prst="rect">
            <a:avLst/>
          </a:prstGeom>
          <a:solidFill>
            <a:srgbClr val="FFC83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7D67606-B3E8-6DF4-D258-0AC185C5A132}"/>
              </a:ext>
            </a:extLst>
          </p:cNvPr>
          <p:cNvSpPr/>
          <p:nvPr/>
        </p:nvSpPr>
        <p:spPr>
          <a:xfrm>
            <a:off x="9406128" y="2911711"/>
            <a:ext cx="390144" cy="253502"/>
          </a:xfrm>
          <a:prstGeom prst="rect">
            <a:avLst/>
          </a:prstGeom>
          <a:solidFill>
            <a:srgbClr val="4CA3A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76EB81A-5E1F-F51B-C797-FF8569D3BE42}"/>
              </a:ext>
            </a:extLst>
          </p:cNvPr>
          <p:cNvSpPr/>
          <p:nvPr/>
        </p:nvSpPr>
        <p:spPr>
          <a:xfrm>
            <a:off x="9406128" y="3302249"/>
            <a:ext cx="390144" cy="253502"/>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FC0C279-0BAD-81BD-0418-D029C91F86E1}"/>
              </a:ext>
            </a:extLst>
          </p:cNvPr>
          <p:cNvSpPr/>
          <p:nvPr/>
        </p:nvSpPr>
        <p:spPr>
          <a:xfrm>
            <a:off x="9406128" y="3668382"/>
            <a:ext cx="390144" cy="253502"/>
          </a:xfrm>
          <a:prstGeom prst="rect">
            <a:avLst/>
          </a:prstGeom>
          <a:solidFill>
            <a:srgbClr val="FF577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80534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fontScale="90000"/>
          </a:bodyPr>
          <a:lstStyle/>
          <a:p>
            <a:r>
              <a:rPr lang="en-US" b="1" dirty="0"/>
              <a:t>Exploratory Data Analysis (EDA)</a:t>
            </a:r>
            <a:r>
              <a:rPr lang="tr-TR" b="1" dirty="0"/>
              <a:t> </a:t>
            </a:r>
            <a:r>
              <a:rPr lang="tr-TR" b="1" dirty="0" err="1"/>
              <a:t>and</a:t>
            </a:r>
            <a:r>
              <a:rPr lang="tr-TR" b="1" dirty="0"/>
              <a:t> </a:t>
            </a:r>
            <a:r>
              <a:rPr lang="en-US" b="1" dirty="0"/>
              <a:t>Feature Engineering</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Autofit/>
          </a:bodyPr>
          <a:lstStyle/>
          <a:p>
            <a:pPr marL="0" indent="0">
              <a:buNone/>
            </a:pPr>
            <a:endParaRPr lang="en-US" sz="1800" dirty="0">
              <a:solidFill>
                <a:schemeClr val="tx2"/>
              </a:solidFill>
              <a:latin typeface="+mj-lt"/>
              <a:ea typeface="+mj-ea"/>
              <a:cs typeface="+mj-cs"/>
            </a:endParaRPr>
          </a:p>
          <a:p>
            <a:pPr marL="0" indent="0">
              <a:buNone/>
            </a:pPr>
            <a:r>
              <a:rPr lang="en-US" sz="1800" dirty="0">
                <a:solidFill>
                  <a:schemeClr val="tx2"/>
                </a:solidFill>
                <a:latin typeface="+mj-lt"/>
                <a:ea typeface="+mj-ea"/>
                <a:cs typeface="+mj-cs"/>
              </a:rPr>
              <a:t>Based on the proposed SMIF model, the following null hypotheses were set up:</a:t>
            </a:r>
          </a:p>
          <a:p>
            <a:pPr marL="0" indent="0">
              <a:buNone/>
            </a:pPr>
            <a:endParaRPr lang="tr-TR" dirty="0"/>
          </a:p>
        </p:txBody>
      </p:sp>
      <p:sp>
        <p:nvSpPr>
          <p:cNvPr id="5" name="TextBox 4">
            <a:extLst>
              <a:ext uri="{FF2B5EF4-FFF2-40B4-BE49-F238E27FC236}">
                <a16:creationId xmlns:a16="http://schemas.microsoft.com/office/drawing/2014/main" id="{394F1C97-E3C4-F82E-D583-F3B8A955674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graphicFrame>
        <p:nvGraphicFramePr>
          <p:cNvPr id="4" name="Table 3">
            <a:extLst>
              <a:ext uri="{FF2B5EF4-FFF2-40B4-BE49-F238E27FC236}">
                <a16:creationId xmlns:a16="http://schemas.microsoft.com/office/drawing/2014/main" id="{6B81F966-FBF7-4C6E-9328-BFD81A5FD11A}"/>
              </a:ext>
            </a:extLst>
          </p:cNvPr>
          <p:cNvGraphicFramePr>
            <a:graphicFrameLocks noGrp="1"/>
          </p:cNvGraphicFramePr>
          <p:nvPr>
            <p:extLst>
              <p:ext uri="{D42A27DB-BD31-4B8C-83A1-F6EECF244321}">
                <p14:modId xmlns:p14="http://schemas.microsoft.com/office/powerpoint/2010/main" val="1964849878"/>
              </p:ext>
            </p:extLst>
          </p:nvPr>
        </p:nvGraphicFramePr>
        <p:xfrm>
          <a:off x="789212" y="3008046"/>
          <a:ext cx="10265884" cy="3337891"/>
        </p:xfrm>
        <a:graphic>
          <a:graphicData uri="http://schemas.openxmlformats.org/drawingml/2006/table">
            <a:tbl>
              <a:tblPr firstRow="1" bandRow="1">
                <a:tableStyleId>{5C22544A-7EE6-4342-B048-85BDC9FD1C3A}</a:tableStyleId>
              </a:tblPr>
              <a:tblGrid>
                <a:gridCol w="5136100">
                  <a:extLst>
                    <a:ext uri="{9D8B030D-6E8A-4147-A177-3AD203B41FA5}">
                      <a16:colId xmlns:a16="http://schemas.microsoft.com/office/drawing/2014/main" val="1310269773"/>
                    </a:ext>
                  </a:extLst>
                </a:gridCol>
                <a:gridCol w="5129784">
                  <a:extLst>
                    <a:ext uri="{9D8B030D-6E8A-4147-A177-3AD203B41FA5}">
                      <a16:colId xmlns:a16="http://schemas.microsoft.com/office/drawing/2014/main" val="1812480830"/>
                    </a:ext>
                  </a:extLst>
                </a:gridCol>
              </a:tblGrid>
              <a:tr h="658582">
                <a:tc>
                  <a:txBody>
                    <a:bodyPr/>
                    <a:lstStyle/>
                    <a:p>
                      <a:r>
                        <a:rPr lang="tr-TR" dirty="0"/>
                        <a:t>N</a:t>
                      </a:r>
                      <a:r>
                        <a:rPr lang="en-US" dirty="0" err="1"/>
                        <a:t>ull</a:t>
                      </a:r>
                      <a:r>
                        <a:rPr lang="en-US" dirty="0"/>
                        <a:t> hypothesis (Ho)</a:t>
                      </a:r>
                    </a:p>
                  </a:txBody>
                  <a:tcPr/>
                </a:tc>
                <a:tc>
                  <a:txBody>
                    <a:bodyPr/>
                    <a:lstStyle/>
                    <a:p>
                      <a:r>
                        <a:rPr lang="tr-TR" dirty="0"/>
                        <a:t>A</a:t>
                      </a:r>
                      <a:r>
                        <a:rPr lang="en-US" dirty="0" err="1"/>
                        <a:t>lternative</a:t>
                      </a:r>
                      <a:r>
                        <a:rPr lang="en-US" dirty="0"/>
                        <a:t> hypothesis (Ha)</a:t>
                      </a:r>
                    </a:p>
                  </a:txBody>
                  <a:tcPr/>
                </a:tc>
                <a:extLst>
                  <a:ext uri="{0D108BD9-81ED-4DB2-BD59-A6C34878D82A}">
                    <a16:rowId xmlns:a16="http://schemas.microsoft.com/office/drawing/2014/main" val="2159829541"/>
                  </a:ext>
                </a:extLst>
              </a:tr>
              <a:tr h="893103">
                <a:tc>
                  <a:txBody>
                    <a:bodyPr/>
                    <a:lstStyle/>
                    <a:p>
                      <a:r>
                        <a:rPr lang="en-US" dirty="0"/>
                        <a:t>Age group has no significant association with </a:t>
                      </a:r>
                      <a:r>
                        <a:rPr lang="tr-TR" dirty="0" err="1"/>
                        <a:t>the</a:t>
                      </a:r>
                      <a:r>
                        <a:rPr lang="en-US" dirty="0"/>
                        <a:t> student’s GPA</a:t>
                      </a:r>
                      <a:r>
                        <a:rPr lang="tr-TR" dirty="0"/>
                        <a:t>.</a:t>
                      </a:r>
                      <a:endParaRPr lang="en-US" dirty="0"/>
                    </a:p>
                  </a:txBody>
                  <a:tcPr>
                    <a:solidFill>
                      <a:schemeClr val="accent2"/>
                    </a:solidFill>
                  </a:tcPr>
                </a:tc>
                <a:tc>
                  <a:txBody>
                    <a:bodyPr/>
                    <a:lstStyle/>
                    <a:p>
                      <a:r>
                        <a:rPr lang="en-US" dirty="0"/>
                        <a:t>Age group has significant association with </a:t>
                      </a:r>
                      <a:r>
                        <a:rPr lang="tr-TR" dirty="0" err="1"/>
                        <a:t>the</a:t>
                      </a:r>
                      <a:r>
                        <a:rPr lang="en-US" dirty="0"/>
                        <a:t> student’s GPA</a:t>
                      </a:r>
                      <a:r>
                        <a:rPr lang="tr-TR" dirty="0"/>
                        <a:t>.</a:t>
                      </a:r>
                      <a:endParaRPr lang="en-US" dirty="0"/>
                    </a:p>
                  </a:txBody>
                  <a:tcPr>
                    <a:solidFill>
                      <a:schemeClr val="accent2"/>
                    </a:solidFill>
                  </a:tcPr>
                </a:tc>
                <a:extLst>
                  <a:ext uri="{0D108BD9-81ED-4DB2-BD59-A6C34878D82A}">
                    <a16:rowId xmlns:a16="http://schemas.microsoft.com/office/drawing/2014/main" val="881595897"/>
                  </a:ext>
                </a:extLst>
              </a:tr>
              <a:tr h="893103">
                <a:tc>
                  <a:txBody>
                    <a:bodyPr/>
                    <a:lstStyle/>
                    <a:p>
                      <a:r>
                        <a:rPr lang="en-US" dirty="0"/>
                        <a:t>Level of student has no </a:t>
                      </a:r>
                      <a:r>
                        <a:rPr lang="en-US" dirty="0" err="1"/>
                        <a:t>signif</a:t>
                      </a:r>
                      <a:r>
                        <a:rPr lang="tr-TR" dirty="0"/>
                        <a:t>i</a:t>
                      </a:r>
                      <a:r>
                        <a:rPr lang="en-US" dirty="0"/>
                        <a:t>cant association with</a:t>
                      </a:r>
                      <a:r>
                        <a:rPr lang="tr-TR" dirty="0"/>
                        <a:t> </a:t>
                      </a:r>
                      <a:r>
                        <a:rPr lang="tr-TR" dirty="0" err="1"/>
                        <a:t>the</a:t>
                      </a:r>
                      <a:r>
                        <a:rPr lang="en-US" dirty="0"/>
                        <a:t> </a:t>
                      </a:r>
                      <a:r>
                        <a:rPr lang="tr-TR" dirty="0"/>
                        <a:t> </a:t>
                      </a:r>
                      <a:r>
                        <a:rPr lang="en-US" dirty="0" err="1"/>
                        <a:t>stu</a:t>
                      </a:r>
                      <a:r>
                        <a:rPr lang="tr-TR" dirty="0" err="1"/>
                        <a:t>dent’s</a:t>
                      </a:r>
                      <a:r>
                        <a:rPr lang="tr-TR" dirty="0"/>
                        <a:t> GPA.</a:t>
                      </a:r>
                      <a:endParaRPr lang="en-US" dirty="0"/>
                    </a:p>
                  </a:txBody>
                  <a:tcPr>
                    <a:solidFill>
                      <a:schemeClr val="accent2"/>
                    </a:solidFill>
                  </a:tcPr>
                </a:tc>
                <a:tc>
                  <a:txBody>
                    <a:bodyPr/>
                    <a:lstStyle/>
                    <a:p>
                      <a:r>
                        <a:rPr lang="en-US" dirty="0"/>
                        <a:t>Level of student has </a:t>
                      </a:r>
                      <a:r>
                        <a:rPr lang="en-US" dirty="0" err="1"/>
                        <a:t>signif</a:t>
                      </a:r>
                      <a:r>
                        <a:rPr lang="tr-TR" dirty="0"/>
                        <a:t>i</a:t>
                      </a:r>
                      <a:r>
                        <a:rPr lang="en-US" dirty="0"/>
                        <a:t>cant association with</a:t>
                      </a:r>
                      <a:r>
                        <a:rPr lang="tr-TR" dirty="0"/>
                        <a:t> </a:t>
                      </a:r>
                      <a:r>
                        <a:rPr lang="tr-TR" dirty="0" err="1"/>
                        <a:t>the</a:t>
                      </a:r>
                      <a:r>
                        <a:rPr lang="en-US" dirty="0"/>
                        <a:t> student’s GPA.</a:t>
                      </a:r>
                    </a:p>
                  </a:txBody>
                  <a:tcPr>
                    <a:solidFill>
                      <a:schemeClr val="accent2"/>
                    </a:solidFill>
                  </a:tcPr>
                </a:tc>
                <a:extLst>
                  <a:ext uri="{0D108BD9-81ED-4DB2-BD59-A6C34878D82A}">
                    <a16:rowId xmlns:a16="http://schemas.microsoft.com/office/drawing/2014/main" val="1853116609"/>
                  </a:ext>
                </a:extLst>
              </a:tr>
              <a:tr h="893103">
                <a:tc>
                  <a:txBody>
                    <a:bodyPr/>
                    <a:lstStyle/>
                    <a:p>
                      <a:r>
                        <a:rPr lang="en-US" dirty="0"/>
                        <a:t>Student’s sex to several social media groups has no </a:t>
                      </a:r>
                      <a:r>
                        <a:rPr lang="tr-TR" dirty="0" err="1"/>
                        <a:t>significant</a:t>
                      </a:r>
                      <a:r>
                        <a:rPr lang="en-US" dirty="0"/>
                        <a:t> association with</a:t>
                      </a:r>
                      <a:r>
                        <a:rPr lang="tr-TR" dirty="0"/>
                        <a:t> </a:t>
                      </a:r>
                      <a:r>
                        <a:rPr lang="tr-TR" dirty="0" err="1"/>
                        <a:t>the</a:t>
                      </a:r>
                      <a:r>
                        <a:rPr lang="tr-TR" dirty="0"/>
                        <a:t> </a:t>
                      </a:r>
                      <a:r>
                        <a:rPr lang="en-US" dirty="0"/>
                        <a:t> </a:t>
                      </a:r>
                      <a:r>
                        <a:rPr lang="tr-TR" dirty="0" err="1"/>
                        <a:t>student’s</a:t>
                      </a:r>
                      <a:r>
                        <a:rPr lang="tr-TR" dirty="0"/>
                        <a:t> GPA.</a:t>
                      </a:r>
                      <a:endParaRPr lang="en-US" dirty="0"/>
                    </a:p>
                  </a:txBody>
                  <a:tcPr>
                    <a:solidFill>
                      <a:schemeClr val="accent2"/>
                    </a:solidFill>
                  </a:tcPr>
                </a:tc>
                <a:tc>
                  <a:txBody>
                    <a:bodyPr/>
                    <a:lstStyle/>
                    <a:p>
                      <a:r>
                        <a:rPr lang="en-US" dirty="0"/>
                        <a:t>Student’s sex to several social media groups has association with</a:t>
                      </a:r>
                      <a:r>
                        <a:rPr lang="tr-TR" dirty="0"/>
                        <a:t> </a:t>
                      </a:r>
                      <a:r>
                        <a:rPr lang="tr-TR" dirty="0" err="1"/>
                        <a:t>the</a:t>
                      </a:r>
                      <a:r>
                        <a:rPr lang="en-US" dirty="0"/>
                        <a:t>  student’s GPA.</a:t>
                      </a:r>
                    </a:p>
                  </a:txBody>
                  <a:tcPr>
                    <a:solidFill>
                      <a:schemeClr val="accent2"/>
                    </a:solidFill>
                  </a:tcPr>
                </a:tc>
                <a:extLst>
                  <a:ext uri="{0D108BD9-81ED-4DB2-BD59-A6C34878D82A}">
                    <a16:rowId xmlns:a16="http://schemas.microsoft.com/office/drawing/2014/main" val="2393074832"/>
                  </a:ext>
                </a:extLst>
              </a:tr>
            </a:tbl>
          </a:graphicData>
        </a:graphic>
      </p:graphicFrame>
    </p:spTree>
    <p:extLst>
      <p:ext uri="{BB962C8B-B14F-4D97-AF65-F5344CB8AC3E}">
        <p14:creationId xmlns:p14="http://schemas.microsoft.com/office/powerpoint/2010/main" val="2270221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fontScale="90000"/>
          </a:bodyPr>
          <a:lstStyle/>
          <a:p>
            <a:r>
              <a:rPr lang="en-US" b="1" dirty="0"/>
              <a:t>Exploratory Data Analysis (EDA)</a:t>
            </a:r>
            <a:r>
              <a:rPr lang="tr-TR" b="1" dirty="0"/>
              <a:t> </a:t>
            </a:r>
            <a:r>
              <a:rPr lang="tr-TR" b="1" dirty="0" err="1"/>
              <a:t>and</a:t>
            </a:r>
            <a:r>
              <a:rPr lang="tr-TR" b="1" dirty="0"/>
              <a:t> </a:t>
            </a:r>
            <a:r>
              <a:rPr lang="en-US" b="1" dirty="0"/>
              <a:t>Feature Engineering</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Autofit/>
          </a:bodyPr>
          <a:lstStyle/>
          <a:p>
            <a:pPr marL="0" indent="0">
              <a:buNone/>
            </a:pPr>
            <a:endParaRPr lang="en-US" dirty="0"/>
          </a:p>
          <a:p>
            <a:endParaRPr lang="en-US" sz="2800" b="1" i="0" u="none" strike="noStrike" kern="1200" noProof="0" dirty="0">
              <a:solidFill>
                <a:srgbClr val="FFFFFF"/>
              </a:solidFill>
              <a:latin typeface="Calibri"/>
              <a:ea typeface="+mn-ea"/>
              <a:cs typeface="+mn-cs"/>
            </a:endParaRPr>
          </a:p>
          <a:p>
            <a:endParaRPr lang="tr-TR" dirty="0"/>
          </a:p>
        </p:txBody>
      </p:sp>
      <p:sp>
        <p:nvSpPr>
          <p:cNvPr id="5" name="TextBox 4">
            <a:extLst>
              <a:ext uri="{FF2B5EF4-FFF2-40B4-BE49-F238E27FC236}">
                <a16:creationId xmlns:a16="http://schemas.microsoft.com/office/drawing/2014/main" id="{394F1C97-E3C4-F82E-D583-F3B8A955674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pic>
        <p:nvPicPr>
          <p:cNvPr id="6" name="Picture 5" descr="A screenshot of a computer&#10;&#10;Description automatically generated">
            <a:extLst>
              <a:ext uri="{FF2B5EF4-FFF2-40B4-BE49-F238E27FC236}">
                <a16:creationId xmlns:a16="http://schemas.microsoft.com/office/drawing/2014/main" id="{3B9D4A1E-C57E-286F-C0B2-4D7C541F7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192" y="2300333"/>
            <a:ext cx="7976616" cy="4274203"/>
          </a:xfrm>
          <a:prstGeom prst="rect">
            <a:avLst/>
          </a:prstGeom>
        </p:spPr>
      </p:pic>
    </p:spTree>
    <p:extLst>
      <p:ext uri="{BB962C8B-B14F-4D97-AF65-F5344CB8AC3E}">
        <p14:creationId xmlns:p14="http://schemas.microsoft.com/office/powerpoint/2010/main" val="486307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fontScale="90000"/>
          </a:bodyPr>
          <a:lstStyle/>
          <a:p>
            <a:r>
              <a:rPr lang="en-US" b="1" dirty="0"/>
              <a:t>Exploratory Data Analysis (EDA)</a:t>
            </a:r>
            <a:r>
              <a:rPr lang="tr-TR" b="1" dirty="0"/>
              <a:t> </a:t>
            </a:r>
            <a:r>
              <a:rPr lang="tr-TR" b="1" dirty="0" err="1"/>
              <a:t>and</a:t>
            </a:r>
            <a:r>
              <a:rPr lang="tr-TR" b="1" dirty="0"/>
              <a:t> </a:t>
            </a:r>
            <a:r>
              <a:rPr lang="en-US" b="1" dirty="0"/>
              <a:t>Feature Engineering</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Autofit/>
          </a:bodyPr>
          <a:lstStyle/>
          <a:p>
            <a:pPr marL="0" indent="0">
              <a:buNone/>
            </a:pPr>
            <a:endParaRPr lang="en-US" dirty="0"/>
          </a:p>
          <a:p>
            <a:endParaRPr lang="en-US" sz="2800" b="1" i="0" u="none" strike="noStrike" kern="1200" noProof="0" dirty="0">
              <a:solidFill>
                <a:srgbClr val="FFFFFF"/>
              </a:solidFill>
              <a:latin typeface="Calibri"/>
              <a:ea typeface="+mn-ea"/>
              <a:cs typeface="+mn-cs"/>
            </a:endParaRPr>
          </a:p>
          <a:p>
            <a:endParaRPr lang="tr-TR" dirty="0"/>
          </a:p>
        </p:txBody>
      </p:sp>
      <p:sp>
        <p:nvSpPr>
          <p:cNvPr id="5" name="TextBox 4">
            <a:extLst>
              <a:ext uri="{FF2B5EF4-FFF2-40B4-BE49-F238E27FC236}">
                <a16:creationId xmlns:a16="http://schemas.microsoft.com/office/drawing/2014/main" id="{394F1C97-E3C4-F82E-D583-F3B8A955674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pic>
        <p:nvPicPr>
          <p:cNvPr id="6" name="Picture 5">
            <a:extLst>
              <a:ext uri="{FF2B5EF4-FFF2-40B4-BE49-F238E27FC236}">
                <a16:creationId xmlns:a16="http://schemas.microsoft.com/office/drawing/2014/main" id="{3B9D4A1E-C57E-286F-C0B2-4D7C541F7D7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17192" y="2359152"/>
            <a:ext cx="7976616" cy="4096512"/>
          </a:xfrm>
          <a:prstGeom prst="rect">
            <a:avLst/>
          </a:prstGeom>
        </p:spPr>
      </p:pic>
    </p:spTree>
    <p:extLst>
      <p:ext uri="{BB962C8B-B14F-4D97-AF65-F5344CB8AC3E}">
        <p14:creationId xmlns:p14="http://schemas.microsoft.com/office/powerpoint/2010/main" val="576569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fontScale="90000"/>
          </a:bodyPr>
          <a:lstStyle/>
          <a:p>
            <a:r>
              <a:rPr lang="en-US" b="1" dirty="0"/>
              <a:t>Exploratory Data Analysis (EDA)</a:t>
            </a:r>
            <a:r>
              <a:rPr lang="tr-TR" b="1" dirty="0"/>
              <a:t> </a:t>
            </a:r>
            <a:r>
              <a:rPr lang="tr-TR" b="1" dirty="0" err="1"/>
              <a:t>and</a:t>
            </a:r>
            <a:r>
              <a:rPr lang="tr-TR" b="1" dirty="0"/>
              <a:t> </a:t>
            </a:r>
            <a:r>
              <a:rPr lang="en-US" b="1" dirty="0"/>
              <a:t>Feature Engineering</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Autofit/>
          </a:bodyPr>
          <a:lstStyle/>
          <a:p>
            <a:pPr marL="0" indent="0">
              <a:buNone/>
            </a:pPr>
            <a:endParaRPr lang="en-US" dirty="0"/>
          </a:p>
          <a:p>
            <a:endParaRPr lang="en-US" sz="2800" b="1" i="0" u="none" strike="noStrike" kern="1200" noProof="0" dirty="0">
              <a:solidFill>
                <a:srgbClr val="FFFFFF"/>
              </a:solidFill>
              <a:latin typeface="Calibri"/>
              <a:ea typeface="+mn-ea"/>
              <a:cs typeface="+mn-cs"/>
            </a:endParaRPr>
          </a:p>
          <a:p>
            <a:endParaRPr lang="tr-TR" dirty="0"/>
          </a:p>
        </p:txBody>
      </p:sp>
      <p:sp>
        <p:nvSpPr>
          <p:cNvPr id="5" name="TextBox 4">
            <a:extLst>
              <a:ext uri="{FF2B5EF4-FFF2-40B4-BE49-F238E27FC236}">
                <a16:creationId xmlns:a16="http://schemas.microsoft.com/office/drawing/2014/main" id="{394F1C97-E3C4-F82E-D583-F3B8A955674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pic>
        <p:nvPicPr>
          <p:cNvPr id="6" name="Picture 5">
            <a:extLst>
              <a:ext uri="{FF2B5EF4-FFF2-40B4-BE49-F238E27FC236}">
                <a16:creationId xmlns:a16="http://schemas.microsoft.com/office/drawing/2014/main" id="{3B9D4A1E-C57E-286F-C0B2-4D7C541F7D7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09284" y="2359152"/>
            <a:ext cx="6392432" cy="4096512"/>
          </a:xfrm>
          <a:prstGeom prst="rect">
            <a:avLst/>
          </a:prstGeom>
        </p:spPr>
      </p:pic>
    </p:spTree>
    <p:extLst>
      <p:ext uri="{BB962C8B-B14F-4D97-AF65-F5344CB8AC3E}">
        <p14:creationId xmlns:p14="http://schemas.microsoft.com/office/powerpoint/2010/main" val="3219345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CF62-297C-8D0F-E3E5-1BA3EBDCD815}"/>
              </a:ext>
            </a:extLst>
          </p:cNvPr>
          <p:cNvSpPr>
            <a:spLocks noGrp="1"/>
          </p:cNvSpPr>
          <p:nvPr>
            <p:ph type="title"/>
          </p:nvPr>
        </p:nvSpPr>
        <p:spPr/>
        <p:txBody>
          <a:bodyPr>
            <a:normAutofit/>
          </a:bodyPr>
          <a:lstStyle/>
          <a:p>
            <a:r>
              <a:rPr lang="en-US" dirty="0">
                <a:ea typeface="+mj-lt"/>
                <a:cs typeface="+mj-lt"/>
              </a:rPr>
              <a:t>Model</a:t>
            </a:r>
            <a:endParaRPr lang="en-US" dirty="0"/>
          </a:p>
        </p:txBody>
      </p:sp>
      <p:sp>
        <p:nvSpPr>
          <p:cNvPr id="4" name="TextBox 3">
            <a:extLst>
              <a:ext uri="{FF2B5EF4-FFF2-40B4-BE49-F238E27FC236}">
                <a16:creationId xmlns:a16="http://schemas.microsoft.com/office/drawing/2014/main" id="{3831E698-AC64-A6F4-2958-27D7E92C64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1266301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dirty="0"/>
              <a:t>Model Selection</a:t>
            </a:r>
            <a:r>
              <a:rPr lang="tr-TR" b="1" dirty="0"/>
              <a:t> </a:t>
            </a:r>
            <a:r>
              <a:rPr lang="tr-TR" b="1" dirty="0" err="1"/>
              <a:t>and</a:t>
            </a:r>
            <a:r>
              <a:rPr lang="tr-TR" b="1" dirty="0"/>
              <a:t> Training</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rmAutofit fontScale="70000" lnSpcReduction="20000"/>
          </a:bodyPr>
          <a:lstStyle/>
          <a:p>
            <a:pPr marL="0" indent="0" algn="l">
              <a:buNone/>
            </a:pPr>
            <a:r>
              <a:rPr lang="en-US" b="0" i="0" u="none" strike="noStrike" dirty="0">
                <a:effectLst/>
                <a:latin typeface="Söhne"/>
              </a:rPr>
              <a:t>The project will follow a two-step methodology. In the first step, the focus is on predicting GPA (a continuous value). Various machine learning algorithms will be explored for regression tasks. The algorithms to be considered include, but are not limited to:</a:t>
            </a:r>
          </a:p>
          <a:p>
            <a:pPr marL="0" indent="0" algn="l">
              <a:buNone/>
            </a:pPr>
            <a:endParaRPr lang="en-US" b="0" i="0" u="none" strike="noStrike" dirty="0">
              <a:effectLst/>
              <a:latin typeface="Söhne"/>
            </a:endParaRPr>
          </a:p>
          <a:p>
            <a:pPr algn="l">
              <a:buFont typeface="+mj-lt"/>
              <a:buAutoNum type="arabicPeriod"/>
            </a:pPr>
            <a:r>
              <a:rPr lang="en-US" b="1" i="0" u="none" strike="noStrike" dirty="0">
                <a:solidFill>
                  <a:schemeClr val="accent1"/>
                </a:solidFill>
                <a:effectLst/>
                <a:latin typeface="Söhne"/>
              </a:rPr>
              <a:t>Linear Regression</a:t>
            </a:r>
            <a:r>
              <a:rPr lang="en-US" b="1" i="0" u="none" strike="noStrike" dirty="0">
                <a:effectLst/>
                <a:latin typeface="Söhne"/>
              </a:rPr>
              <a:t>:</a:t>
            </a:r>
            <a:r>
              <a:rPr lang="en-US" b="0" i="0" u="none" strike="noStrike" dirty="0">
                <a:effectLst/>
                <a:latin typeface="Söhne"/>
              </a:rPr>
              <a:t> Suitable for establishing a linear relationship between social media metrics and GPA.</a:t>
            </a:r>
          </a:p>
          <a:p>
            <a:pPr algn="l">
              <a:buFont typeface="+mj-lt"/>
              <a:buAutoNum type="arabicPeriod"/>
            </a:pPr>
            <a:r>
              <a:rPr lang="en-US" b="1" i="0" u="none" strike="noStrike" dirty="0">
                <a:solidFill>
                  <a:schemeClr val="accent1"/>
                </a:solidFill>
                <a:effectLst/>
                <a:latin typeface="Söhne"/>
              </a:rPr>
              <a:t>Decision Trees</a:t>
            </a:r>
            <a:r>
              <a:rPr lang="en-US" b="1" i="0" u="none" strike="noStrike" dirty="0">
                <a:effectLst/>
                <a:latin typeface="Söhne"/>
              </a:rPr>
              <a:t>:</a:t>
            </a:r>
            <a:r>
              <a:rPr lang="en-US" b="0" i="0" u="none" strike="noStrike" dirty="0">
                <a:effectLst/>
                <a:latin typeface="Söhne"/>
              </a:rPr>
              <a:t> Effective in capturing non-linear relationships and feature interactions.</a:t>
            </a:r>
          </a:p>
          <a:p>
            <a:pPr algn="l">
              <a:buFont typeface="+mj-lt"/>
              <a:buAutoNum type="arabicPeriod"/>
            </a:pPr>
            <a:r>
              <a:rPr lang="en-US" b="1" i="0" u="none" strike="noStrike" dirty="0">
                <a:solidFill>
                  <a:schemeClr val="accent1"/>
                </a:solidFill>
                <a:effectLst/>
                <a:latin typeface="Söhne"/>
              </a:rPr>
              <a:t>Random Forest</a:t>
            </a:r>
            <a:r>
              <a:rPr lang="en-US" b="1" i="0" u="none" strike="noStrike" dirty="0">
                <a:effectLst/>
                <a:latin typeface="Söhne"/>
              </a:rPr>
              <a:t>:</a:t>
            </a:r>
            <a:r>
              <a:rPr lang="en-US" b="0" i="0" u="none" strike="noStrike" dirty="0">
                <a:effectLst/>
                <a:latin typeface="Söhne"/>
              </a:rPr>
              <a:t> An ensemble method that excels in handling complex datasets and providing feature importance insights.</a:t>
            </a:r>
          </a:p>
          <a:p>
            <a:pPr algn="l">
              <a:buFont typeface="+mj-lt"/>
              <a:buAutoNum type="arabicPeriod"/>
            </a:pPr>
            <a:r>
              <a:rPr lang="en-US" b="1" i="0" u="none" strike="noStrike" dirty="0">
                <a:solidFill>
                  <a:schemeClr val="accent1"/>
                </a:solidFill>
                <a:effectLst/>
                <a:latin typeface="Söhne"/>
              </a:rPr>
              <a:t>Gradient Boosting</a:t>
            </a:r>
            <a:r>
              <a:rPr lang="en-US" b="1" i="0" u="none" strike="noStrike" dirty="0">
                <a:effectLst/>
                <a:latin typeface="Söhne"/>
              </a:rPr>
              <a:t>:</a:t>
            </a:r>
            <a:r>
              <a:rPr lang="en-US" b="0" i="0" u="none" strike="noStrike" dirty="0">
                <a:effectLst/>
                <a:latin typeface="Söhne"/>
              </a:rPr>
              <a:t> Useful for boosting the predictive accuracy by combining weak learners.</a:t>
            </a:r>
          </a:p>
          <a:p>
            <a:pPr algn="l">
              <a:buFont typeface="+mj-lt"/>
              <a:buAutoNum type="arabicPeriod"/>
            </a:pPr>
            <a:r>
              <a:rPr lang="en-US" b="1" i="0" u="none" strike="noStrike" dirty="0">
                <a:solidFill>
                  <a:schemeClr val="accent1"/>
                </a:solidFill>
                <a:effectLst/>
                <a:latin typeface="Söhne"/>
              </a:rPr>
              <a:t>Support Vector Machines (SVM):</a:t>
            </a:r>
            <a:r>
              <a:rPr lang="en-US" b="0" i="0" u="none" strike="noStrike" dirty="0">
                <a:solidFill>
                  <a:schemeClr val="accent1"/>
                </a:solidFill>
                <a:effectLst/>
                <a:latin typeface="Söhne"/>
              </a:rPr>
              <a:t> </a:t>
            </a:r>
            <a:r>
              <a:rPr lang="en-US" b="0" i="0" u="none" strike="noStrike" dirty="0">
                <a:effectLst/>
                <a:latin typeface="Söhne"/>
              </a:rPr>
              <a:t>Beneficial for regression tasks, especially when dealing with high-dimensional data.</a:t>
            </a:r>
          </a:p>
          <a:p>
            <a:pPr marL="914400" lvl="2" indent="0">
              <a:buNone/>
            </a:pPr>
            <a:endParaRPr lang="en-US" dirty="0"/>
          </a:p>
          <a:p>
            <a:endParaRPr lang="tr-TR" dirty="0"/>
          </a:p>
        </p:txBody>
      </p:sp>
      <p:sp>
        <p:nvSpPr>
          <p:cNvPr id="5" name="TextBox 4">
            <a:extLst>
              <a:ext uri="{FF2B5EF4-FFF2-40B4-BE49-F238E27FC236}">
                <a16:creationId xmlns:a16="http://schemas.microsoft.com/office/drawing/2014/main" id="{3CAD5C7D-FA3D-F9C1-793E-1F0546CB8684}"/>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929681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dirty="0"/>
              <a:t>Model Selection</a:t>
            </a:r>
            <a:r>
              <a:rPr lang="tr-TR" b="1" dirty="0"/>
              <a:t> </a:t>
            </a:r>
            <a:r>
              <a:rPr lang="tr-TR" b="1" dirty="0" err="1"/>
              <a:t>and</a:t>
            </a:r>
            <a:r>
              <a:rPr lang="tr-TR" b="1" dirty="0"/>
              <a:t> Training</a:t>
            </a:r>
            <a:endParaRPr lang="tr-TR" dirty="0"/>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rmAutofit fontScale="70000" lnSpcReduction="20000"/>
          </a:bodyPr>
          <a:lstStyle/>
          <a:p>
            <a:pPr marL="0" indent="0" algn="l">
              <a:buNone/>
            </a:pPr>
            <a:r>
              <a:rPr lang="en-US" b="0" i="0" u="none" strike="noStrike" dirty="0">
                <a:effectLst/>
                <a:latin typeface="Söhne"/>
              </a:rPr>
              <a:t>In the second step, a new feature "</a:t>
            </a:r>
            <a:r>
              <a:rPr lang="en-US" b="0" i="0" u="none" strike="noStrike" dirty="0">
                <a:solidFill>
                  <a:schemeClr val="accent1"/>
                </a:solidFill>
                <a:effectLst/>
                <a:latin typeface="Söhne"/>
              </a:rPr>
              <a:t>Performance</a:t>
            </a:r>
            <a:r>
              <a:rPr lang="en-US" b="0" i="0" u="none" strike="noStrike" dirty="0">
                <a:effectLst/>
                <a:latin typeface="Söhne"/>
              </a:rPr>
              <a:t>" will be engineered based on GPA values, categorizing them into </a:t>
            </a:r>
            <a:r>
              <a:rPr lang="en-US" b="0" i="0" u="none" strike="noStrike" dirty="0">
                <a:solidFill>
                  <a:schemeClr val="accent1"/>
                </a:solidFill>
                <a:effectLst/>
                <a:latin typeface="Söhne"/>
              </a:rPr>
              <a:t>high</a:t>
            </a:r>
            <a:r>
              <a:rPr lang="en-US" b="0" i="0" u="none" strike="noStrike" dirty="0">
                <a:effectLst/>
                <a:latin typeface="Söhne"/>
              </a:rPr>
              <a:t> (0), </a:t>
            </a:r>
            <a:r>
              <a:rPr lang="en-US" b="0" i="0" u="none" strike="noStrike" dirty="0">
                <a:solidFill>
                  <a:schemeClr val="accent1"/>
                </a:solidFill>
                <a:effectLst/>
                <a:latin typeface="Söhne"/>
              </a:rPr>
              <a:t>medium</a:t>
            </a:r>
            <a:r>
              <a:rPr lang="en-US" b="0" i="0" u="none" strike="noStrike" dirty="0">
                <a:effectLst/>
                <a:latin typeface="Söhne"/>
              </a:rPr>
              <a:t> (1), and </a:t>
            </a:r>
            <a:r>
              <a:rPr lang="en-US" b="0" i="0" u="none" strike="noStrike" dirty="0">
                <a:solidFill>
                  <a:schemeClr val="accent1"/>
                </a:solidFill>
                <a:effectLst/>
                <a:latin typeface="Söhne"/>
              </a:rPr>
              <a:t>low</a:t>
            </a:r>
            <a:r>
              <a:rPr lang="en-US" b="0" i="0" u="none" strike="noStrike" dirty="0">
                <a:effectLst/>
                <a:latin typeface="Söhne"/>
              </a:rPr>
              <a:t> (2). This transforms the problem into a classification task. For this, classification algorithms will be explored, including:</a:t>
            </a:r>
          </a:p>
          <a:p>
            <a:pPr marL="0" indent="0" algn="l">
              <a:buNone/>
            </a:pPr>
            <a:endParaRPr lang="en-US" b="0" i="0" u="none" strike="noStrike" dirty="0">
              <a:effectLst/>
              <a:latin typeface="Söhne"/>
            </a:endParaRPr>
          </a:p>
          <a:p>
            <a:pPr algn="l">
              <a:buFont typeface="+mj-lt"/>
              <a:buAutoNum type="arabicPeriod"/>
            </a:pPr>
            <a:r>
              <a:rPr lang="en-US" b="1" i="0" u="none" strike="noStrike" dirty="0">
                <a:solidFill>
                  <a:schemeClr val="accent1"/>
                </a:solidFill>
                <a:effectLst/>
                <a:latin typeface="Söhne"/>
              </a:rPr>
              <a:t>Logistic Regression</a:t>
            </a:r>
            <a:r>
              <a:rPr lang="en-US" b="1" i="0" u="none" strike="noStrike" dirty="0">
                <a:effectLst/>
                <a:latin typeface="Söhne"/>
              </a:rPr>
              <a:t>:</a:t>
            </a:r>
            <a:r>
              <a:rPr lang="en-US" b="0" i="0" u="none" strike="noStrike" dirty="0">
                <a:effectLst/>
                <a:latin typeface="Söhne"/>
              </a:rPr>
              <a:t> Applicable for binary or multiclass classification tasks.</a:t>
            </a:r>
          </a:p>
          <a:p>
            <a:pPr algn="l">
              <a:buFont typeface="+mj-lt"/>
              <a:buAutoNum type="arabicPeriod"/>
            </a:pPr>
            <a:r>
              <a:rPr lang="en-US" b="1" i="0" u="none" strike="noStrike" dirty="0">
                <a:solidFill>
                  <a:schemeClr val="accent1"/>
                </a:solidFill>
                <a:effectLst/>
                <a:latin typeface="Söhne"/>
              </a:rPr>
              <a:t>K-Nearest Neighbors (KNN):</a:t>
            </a:r>
            <a:r>
              <a:rPr lang="en-US" b="0" i="0" u="none" strike="noStrike" dirty="0">
                <a:solidFill>
                  <a:schemeClr val="accent1"/>
                </a:solidFill>
                <a:effectLst/>
                <a:latin typeface="Söhne"/>
              </a:rPr>
              <a:t> </a:t>
            </a:r>
            <a:r>
              <a:rPr lang="en-US" b="0" i="0" u="none" strike="noStrike" dirty="0">
                <a:effectLst/>
                <a:latin typeface="Söhne"/>
              </a:rPr>
              <a:t>Effective in capturing local patterns in the data.</a:t>
            </a:r>
          </a:p>
          <a:p>
            <a:pPr algn="l">
              <a:buFont typeface="+mj-lt"/>
              <a:buAutoNum type="arabicPeriod"/>
            </a:pPr>
            <a:r>
              <a:rPr lang="en-US" b="1" i="0" u="none" strike="noStrike" dirty="0">
                <a:solidFill>
                  <a:schemeClr val="accent1"/>
                </a:solidFill>
                <a:effectLst/>
                <a:latin typeface="Söhne"/>
              </a:rPr>
              <a:t>Random Forest Classifier</a:t>
            </a:r>
            <a:r>
              <a:rPr lang="en-US" b="1" i="0" u="none" strike="noStrike" dirty="0">
                <a:effectLst/>
                <a:latin typeface="Söhne"/>
              </a:rPr>
              <a:t>:</a:t>
            </a:r>
            <a:r>
              <a:rPr lang="en-US" b="0" i="0" u="none" strike="noStrike" dirty="0">
                <a:effectLst/>
                <a:latin typeface="Söhne"/>
              </a:rPr>
              <a:t> Extending its application from regression to classification tasks.</a:t>
            </a:r>
          </a:p>
          <a:p>
            <a:pPr algn="l">
              <a:buFont typeface="+mj-lt"/>
              <a:buAutoNum type="arabicPeriod"/>
            </a:pPr>
            <a:r>
              <a:rPr lang="en-US" b="1" i="0" u="none" strike="noStrike" dirty="0">
                <a:solidFill>
                  <a:schemeClr val="accent1"/>
                </a:solidFill>
                <a:effectLst/>
                <a:latin typeface="Söhne"/>
              </a:rPr>
              <a:t>Support Vector Machines (SVM):</a:t>
            </a:r>
            <a:r>
              <a:rPr lang="en-US" b="0" i="0" u="none" strike="noStrike" dirty="0">
                <a:solidFill>
                  <a:schemeClr val="accent1"/>
                </a:solidFill>
                <a:effectLst/>
                <a:latin typeface="Söhne"/>
              </a:rPr>
              <a:t> </a:t>
            </a:r>
            <a:r>
              <a:rPr lang="en-US" b="0" i="0" u="none" strike="noStrike" dirty="0">
                <a:effectLst/>
                <a:latin typeface="Söhne"/>
              </a:rPr>
              <a:t>Well-suited for classification tasks, especially when there's a need to handle non-linear decision boundaries.</a:t>
            </a:r>
          </a:p>
          <a:p>
            <a:pPr marL="0" indent="0" algn="l">
              <a:buNone/>
            </a:pPr>
            <a:endParaRPr lang="en-US" b="0" i="0" u="none" strike="noStrike" dirty="0">
              <a:effectLst/>
              <a:latin typeface="Söhne"/>
            </a:endParaRPr>
          </a:p>
          <a:p>
            <a:pPr marL="0" indent="0" algn="l">
              <a:buNone/>
            </a:pPr>
            <a:r>
              <a:rPr lang="en-US" b="0" i="0" u="none" strike="noStrike" dirty="0">
                <a:effectLst/>
                <a:latin typeface="Söhne"/>
              </a:rPr>
              <a:t>This two-step approach allows for a comprehensive analysis of social media influence metrics on academic outcomes, exploring both regression and classification perspectives. The selected algorithms provide a diverse set of tools to address the complexity of the relationship between social media engagement and academic performance.</a:t>
            </a:r>
          </a:p>
          <a:p>
            <a:pPr marL="914400" lvl="2" indent="0">
              <a:buNone/>
            </a:pPr>
            <a:endParaRPr lang="en-US" dirty="0"/>
          </a:p>
          <a:p>
            <a:endParaRPr lang="tr-TR" dirty="0"/>
          </a:p>
        </p:txBody>
      </p:sp>
      <p:sp>
        <p:nvSpPr>
          <p:cNvPr id="5" name="TextBox 4">
            <a:extLst>
              <a:ext uri="{FF2B5EF4-FFF2-40B4-BE49-F238E27FC236}">
                <a16:creationId xmlns:a16="http://schemas.microsoft.com/office/drawing/2014/main" id="{3CAD5C7D-FA3D-F9C1-793E-1F0546CB8684}"/>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530342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fontScale="90000"/>
          </a:bodyPr>
          <a:lstStyle/>
          <a:p>
            <a:r>
              <a:rPr lang="en-US" b="1"/>
              <a:t>Model Evaluation</a:t>
            </a:r>
            <a:r>
              <a:rPr lang="tr-TR" b="1"/>
              <a:t> </a:t>
            </a:r>
            <a:r>
              <a:rPr lang="tr-TR" b="1" err="1"/>
              <a:t>and</a:t>
            </a:r>
            <a:r>
              <a:rPr lang="tr-TR" b="1"/>
              <a:t> </a:t>
            </a:r>
            <a:r>
              <a:rPr lang="en-US" b="1"/>
              <a:t>Hyperparameter Tuning</a:t>
            </a:r>
            <a:endParaRPr lang="tr-T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rmAutofit/>
          </a:bodyPr>
          <a:lstStyle/>
          <a:p>
            <a:pPr marL="0" indent="0">
              <a:buNone/>
            </a:pPr>
            <a:endParaRPr lang="en-US" sz="2800" b="1" i="0" u="none" strike="noStrike" kern="1200" noProof="0" dirty="0">
              <a:solidFill>
                <a:srgbClr val="FFFFFF"/>
              </a:solidFill>
              <a:latin typeface="Calibri"/>
              <a:ea typeface="+mn-ea"/>
              <a:cs typeface="+mn-cs"/>
            </a:endParaRPr>
          </a:p>
          <a:p>
            <a:endParaRPr lang="tr-TR" dirty="0"/>
          </a:p>
        </p:txBody>
      </p:sp>
      <p:sp>
        <p:nvSpPr>
          <p:cNvPr id="5" name="TextBox 4">
            <a:extLst>
              <a:ext uri="{FF2B5EF4-FFF2-40B4-BE49-F238E27FC236}">
                <a16:creationId xmlns:a16="http://schemas.microsoft.com/office/drawing/2014/main" id="{218E6C4B-A3C8-95B2-C55E-315D15F0D182}"/>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pic>
        <p:nvPicPr>
          <p:cNvPr id="4" name="Picture 3">
            <a:extLst>
              <a:ext uri="{FF2B5EF4-FFF2-40B4-BE49-F238E27FC236}">
                <a16:creationId xmlns:a16="http://schemas.microsoft.com/office/drawing/2014/main" id="{F9FED4CF-2DA3-77C6-4234-81BA03F3ABB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12264" y="2007218"/>
            <a:ext cx="7589520" cy="3908949"/>
          </a:xfrm>
          <a:prstGeom prst="rect">
            <a:avLst/>
          </a:prstGeom>
        </p:spPr>
      </p:pic>
    </p:spTree>
    <p:extLst>
      <p:ext uri="{BB962C8B-B14F-4D97-AF65-F5344CB8AC3E}">
        <p14:creationId xmlns:p14="http://schemas.microsoft.com/office/powerpoint/2010/main" val="1073472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fontScale="90000"/>
          </a:bodyPr>
          <a:lstStyle/>
          <a:p>
            <a:r>
              <a:rPr lang="en-US" b="1"/>
              <a:t>Model Evaluation</a:t>
            </a:r>
            <a:r>
              <a:rPr lang="tr-TR" b="1"/>
              <a:t> </a:t>
            </a:r>
            <a:r>
              <a:rPr lang="tr-TR" b="1" err="1"/>
              <a:t>and</a:t>
            </a:r>
            <a:r>
              <a:rPr lang="tr-TR" b="1"/>
              <a:t> </a:t>
            </a:r>
            <a:r>
              <a:rPr lang="en-US" b="1"/>
              <a:t>Hyperparameter Tuning</a:t>
            </a:r>
            <a:endParaRPr lang="tr-T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rmAutofit/>
          </a:bodyPr>
          <a:lstStyle/>
          <a:p>
            <a:pPr marL="0" indent="0">
              <a:buNone/>
            </a:pPr>
            <a:endParaRPr lang="en-US" sz="2800" b="1" i="0" u="none" strike="noStrike" kern="1200" noProof="0" dirty="0">
              <a:solidFill>
                <a:srgbClr val="FFFFFF"/>
              </a:solidFill>
              <a:latin typeface="Calibri"/>
              <a:ea typeface="+mn-ea"/>
              <a:cs typeface="+mn-cs"/>
            </a:endParaRPr>
          </a:p>
          <a:p>
            <a:endParaRPr lang="tr-TR" dirty="0"/>
          </a:p>
        </p:txBody>
      </p:sp>
      <p:sp>
        <p:nvSpPr>
          <p:cNvPr id="5" name="TextBox 4">
            <a:extLst>
              <a:ext uri="{FF2B5EF4-FFF2-40B4-BE49-F238E27FC236}">
                <a16:creationId xmlns:a16="http://schemas.microsoft.com/office/drawing/2014/main" id="{218E6C4B-A3C8-95B2-C55E-315D15F0D182}"/>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pic>
        <p:nvPicPr>
          <p:cNvPr id="6" name="Picture 5" descr="A graph with red and blue dots&#10;&#10;Description automatically generated">
            <a:extLst>
              <a:ext uri="{FF2B5EF4-FFF2-40B4-BE49-F238E27FC236}">
                <a16:creationId xmlns:a16="http://schemas.microsoft.com/office/drawing/2014/main" id="{904BCD81-A921-1426-0BDE-AC1CBB236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650" y="1986034"/>
            <a:ext cx="6348699" cy="4094726"/>
          </a:xfrm>
          <a:prstGeom prst="rect">
            <a:avLst/>
          </a:prstGeom>
        </p:spPr>
      </p:pic>
    </p:spTree>
    <p:extLst>
      <p:ext uri="{BB962C8B-B14F-4D97-AF65-F5344CB8AC3E}">
        <p14:creationId xmlns:p14="http://schemas.microsoft.com/office/powerpoint/2010/main" val="3748634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normAutofit fontScale="90000"/>
          </a:bodyPr>
          <a:lstStyle/>
          <a:p>
            <a:r>
              <a:rPr lang="en-US" b="1"/>
              <a:t>Model Evaluation</a:t>
            </a:r>
            <a:r>
              <a:rPr lang="tr-TR" b="1"/>
              <a:t> </a:t>
            </a:r>
            <a:r>
              <a:rPr lang="tr-TR" b="1" err="1"/>
              <a:t>and</a:t>
            </a:r>
            <a:r>
              <a:rPr lang="tr-TR" b="1"/>
              <a:t> </a:t>
            </a:r>
            <a:r>
              <a:rPr lang="en-US" b="1"/>
              <a:t>Hyperparameter Tuning</a:t>
            </a:r>
            <a:endParaRPr lang="tr-T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a:normAutofit/>
          </a:bodyPr>
          <a:lstStyle/>
          <a:p>
            <a:pPr marL="0" indent="0">
              <a:buNone/>
            </a:pPr>
            <a:endParaRPr lang="en-US" sz="2800" b="1" i="0" u="none" strike="noStrike" kern="1200" noProof="0" dirty="0">
              <a:solidFill>
                <a:srgbClr val="FFFFFF"/>
              </a:solidFill>
              <a:latin typeface="Calibri"/>
              <a:ea typeface="+mn-ea"/>
              <a:cs typeface="+mn-cs"/>
            </a:endParaRPr>
          </a:p>
          <a:p>
            <a:endParaRPr lang="tr-TR" dirty="0"/>
          </a:p>
        </p:txBody>
      </p:sp>
      <p:sp>
        <p:nvSpPr>
          <p:cNvPr id="5" name="TextBox 4">
            <a:extLst>
              <a:ext uri="{FF2B5EF4-FFF2-40B4-BE49-F238E27FC236}">
                <a16:creationId xmlns:a16="http://schemas.microsoft.com/office/drawing/2014/main" id="{218E6C4B-A3C8-95B2-C55E-315D15F0D182}"/>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pic>
        <p:nvPicPr>
          <p:cNvPr id="4" name="Picture 3" descr="A screen shot of a graph&#10;&#10;Description automatically generated">
            <a:extLst>
              <a:ext uri="{FF2B5EF4-FFF2-40B4-BE49-F238E27FC236}">
                <a16:creationId xmlns:a16="http://schemas.microsoft.com/office/drawing/2014/main" id="{53F8BC08-2088-BC22-AF12-CDCCD913D5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4248" y="1986034"/>
            <a:ext cx="8311896" cy="4212114"/>
          </a:xfrm>
          <a:prstGeom prst="rect">
            <a:avLst/>
          </a:prstGeom>
        </p:spPr>
      </p:pic>
    </p:spTree>
    <p:extLst>
      <p:ext uri="{BB962C8B-B14F-4D97-AF65-F5344CB8AC3E}">
        <p14:creationId xmlns:p14="http://schemas.microsoft.com/office/powerpoint/2010/main" val="131912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6830-C736-B9F3-AD74-ED1BB96E0114}"/>
              </a:ext>
            </a:extLst>
          </p:cNvPr>
          <p:cNvSpPr>
            <a:spLocks noGrp="1"/>
          </p:cNvSpPr>
          <p:nvPr>
            <p:ph type="title"/>
          </p:nvPr>
        </p:nvSpPr>
        <p:spPr/>
        <p:txBody>
          <a:bodyPr>
            <a:normAutofit/>
          </a:bodyPr>
          <a:lstStyle/>
          <a:p>
            <a:r>
              <a:rPr lang="tr-TR" dirty="0" err="1">
                <a:solidFill>
                  <a:schemeClr val="accent1"/>
                </a:solidFill>
                <a:cs typeface="Calibri Light"/>
              </a:rPr>
              <a:t>Outline</a:t>
            </a:r>
          </a:p>
        </p:txBody>
      </p:sp>
      <p:sp>
        <p:nvSpPr>
          <p:cNvPr id="3" name="Content Placeholder 2">
            <a:extLst>
              <a:ext uri="{FF2B5EF4-FFF2-40B4-BE49-F238E27FC236}">
                <a16:creationId xmlns:a16="http://schemas.microsoft.com/office/drawing/2014/main" id="{B2C6AF76-1D20-7B7F-2BC6-49C2EDDA6AB3}"/>
              </a:ext>
            </a:extLst>
          </p:cNvPr>
          <p:cNvSpPr>
            <a:spLocks noGrp="1"/>
          </p:cNvSpPr>
          <p:nvPr>
            <p:ph idx="1"/>
          </p:nvPr>
        </p:nvSpPr>
        <p:spPr/>
        <p:txBody>
          <a:bodyPr anchor="t">
            <a:noAutofit/>
          </a:bodyPr>
          <a:lstStyle/>
          <a:p>
            <a:r>
              <a:rPr lang="en-US" sz="2000" dirty="0">
                <a:cs typeface="Calibri"/>
              </a:rPr>
              <a:t>Concept note and implementation plan:</a:t>
            </a:r>
          </a:p>
          <a:p>
            <a:pPr lvl="1">
              <a:buFont typeface="Courier New" panose="020B0604020202020204" pitchFamily="34" charset="0"/>
              <a:buChar char="o"/>
            </a:pPr>
            <a:r>
              <a:rPr lang="en-US" sz="2000" dirty="0">
                <a:cs typeface="Calibri"/>
              </a:rPr>
              <a:t>Background</a:t>
            </a:r>
          </a:p>
          <a:p>
            <a:pPr lvl="1">
              <a:buFont typeface="Courier New" panose="020B0604020202020204" pitchFamily="34" charset="0"/>
              <a:buChar char="o"/>
            </a:pPr>
            <a:r>
              <a:rPr lang="en-US" sz="2000" dirty="0">
                <a:cs typeface="Calibri"/>
              </a:rPr>
              <a:t>Objectives</a:t>
            </a:r>
          </a:p>
          <a:p>
            <a:pPr lvl="1">
              <a:buFont typeface="Courier New" panose="020B0604020202020204" pitchFamily="34" charset="0"/>
              <a:buChar char="o"/>
            </a:pPr>
            <a:r>
              <a:rPr lang="en-US" sz="2000" dirty="0">
                <a:cs typeface="Calibri"/>
              </a:rPr>
              <a:t>SDG Relation</a:t>
            </a:r>
          </a:p>
          <a:p>
            <a:r>
              <a:rPr lang="en-US" sz="2000" dirty="0">
                <a:cs typeface="Calibri"/>
              </a:rPr>
              <a:t>Data</a:t>
            </a:r>
          </a:p>
          <a:p>
            <a:pPr lvl="1"/>
            <a:r>
              <a:rPr lang="en-US" sz="2000" dirty="0">
                <a:solidFill>
                  <a:srgbClr val="FFFFFF"/>
                </a:solidFill>
                <a:ea typeface="+mn-lt"/>
                <a:cs typeface="Calibri"/>
              </a:rPr>
              <a:t>Data Collection</a:t>
            </a:r>
          </a:p>
          <a:p>
            <a:pPr lvl="1"/>
            <a:r>
              <a:rPr lang="en-US" sz="2000" dirty="0">
                <a:solidFill>
                  <a:srgbClr val="FFFFFF"/>
                </a:solidFill>
                <a:ea typeface="+mn-lt"/>
                <a:cs typeface="+mn-lt"/>
              </a:rPr>
              <a:t>Exploratory Data Analysis (EDA) and Feature Engineering</a:t>
            </a:r>
          </a:p>
          <a:p>
            <a:r>
              <a:rPr lang="en-US" sz="2000" dirty="0">
                <a:solidFill>
                  <a:srgbClr val="FFFFFF"/>
                </a:solidFill>
                <a:ea typeface="+mn-lt"/>
                <a:cs typeface="+mn-lt"/>
              </a:rPr>
              <a:t>Model Selection and Training</a:t>
            </a:r>
          </a:p>
          <a:p>
            <a:pPr lvl="1"/>
            <a:r>
              <a:rPr lang="en-US" sz="2000" dirty="0">
                <a:solidFill>
                  <a:srgbClr val="FFFFFF"/>
                </a:solidFill>
                <a:ea typeface="+mn-lt"/>
                <a:cs typeface="+mn-lt"/>
              </a:rPr>
              <a:t>Model Evaluation and Hyperparameter Tuning</a:t>
            </a:r>
          </a:p>
          <a:p>
            <a:pPr lvl="1"/>
            <a:r>
              <a:rPr lang="en-US" sz="2000" dirty="0">
                <a:solidFill>
                  <a:srgbClr val="FFFFFF"/>
                </a:solidFill>
                <a:ea typeface="+mn-lt"/>
                <a:cs typeface="+mn-lt"/>
              </a:rPr>
              <a:t>Model Refinement and Testing</a:t>
            </a:r>
          </a:p>
          <a:p>
            <a:r>
              <a:rPr lang="en-US" sz="2000" dirty="0">
                <a:solidFill>
                  <a:srgbClr val="FFFFFF"/>
                </a:solidFill>
                <a:ea typeface="+mn-lt"/>
                <a:cs typeface="+mn-lt"/>
              </a:rPr>
              <a:t>Results</a:t>
            </a:r>
          </a:p>
          <a:p>
            <a:r>
              <a:rPr lang="en-US" sz="2000" dirty="0">
                <a:solidFill>
                  <a:srgbClr val="FFFFFF"/>
                </a:solidFill>
                <a:ea typeface="+mn-lt"/>
                <a:cs typeface="+mn-lt"/>
              </a:rPr>
              <a:t>Deployment</a:t>
            </a:r>
          </a:p>
          <a:p>
            <a:r>
              <a:rPr lang="en-US" sz="2000" dirty="0">
                <a:solidFill>
                  <a:srgbClr val="FFFFFF"/>
                </a:solidFill>
                <a:ea typeface="+mn-lt"/>
                <a:cs typeface="+mn-lt"/>
              </a:rPr>
              <a:t>Future Work</a:t>
            </a:r>
          </a:p>
          <a:p>
            <a:pPr marL="0" indent="0">
              <a:buNone/>
            </a:pPr>
            <a:endParaRPr lang="en-US" dirty="0">
              <a:solidFill>
                <a:srgbClr val="FFFFFF"/>
              </a:solidFill>
              <a:ea typeface="+mn-lt"/>
              <a:cs typeface="+mn-lt"/>
            </a:endParaRPr>
          </a:p>
        </p:txBody>
      </p:sp>
      <p:sp>
        <p:nvSpPr>
          <p:cNvPr id="7" name="Circle: Hollow 6" hidden="1">
            <a:extLst>
              <a:ext uri="{FF2B5EF4-FFF2-40B4-BE49-F238E27FC236}">
                <a16:creationId xmlns:a16="http://schemas.microsoft.com/office/drawing/2014/main" id="{F3DDA129-2FF3-9CDB-B867-3EF91E276EDD}"/>
              </a:ext>
            </a:extLst>
          </p:cNvPr>
          <p:cNvSpPr/>
          <p:nvPr/>
        </p:nvSpPr>
        <p:spPr>
          <a:xfrm>
            <a:off x="6689477" y="1552059"/>
            <a:ext cx="4664324" cy="4617748"/>
          </a:xfrm>
          <a:prstGeom prst="donut">
            <a:avLst>
              <a:gd name="adj" fmla="val 7961"/>
            </a:avLst>
          </a:prstGeom>
          <a:solidFill>
            <a:srgbClr val="2B2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8D8702D-3810-95EE-921B-5D1FEB39E81E}"/>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2629373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a:t>Model Refinement</a:t>
            </a:r>
            <a:r>
              <a:rPr lang="tr-TR" b="1"/>
              <a:t> </a:t>
            </a:r>
            <a:r>
              <a:rPr lang="tr-TR" b="1" err="1"/>
              <a:t>and</a:t>
            </a:r>
            <a:r>
              <a:rPr lang="tr-TR" b="1"/>
              <a:t> </a:t>
            </a:r>
            <a:r>
              <a:rPr lang="tr-TR" b="1" err="1"/>
              <a:t>Testing</a:t>
            </a:r>
            <a:endParaRPr lang="tr-T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vert="horz" lIns="91440" tIns="45720" rIns="91440" bIns="45720" rtlCol="0" anchor="t">
            <a:noAutofit/>
          </a:bodyPr>
          <a:lstStyle/>
          <a:p>
            <a:pPr marL="0" indent="0">
              <a:buNone/>
            </a:pPr>
            <a:endParaRPr lang="en-US" sz="2800" b="1" i="0" u="none" strike="noStrike" kern="1200" noProof="0" dirty="0">
              <a:solidFill>
                <a:srgbClr val="FFFFFF"/>
              </a:solidFill>
              <a:latin typeface="Calibri"/>
              <a:ea typeface="+mn-ea"/>
              <a:cs typeface="+mn-cs"/>
            </a:endParaRPr>
          </a:p>
          <a:p>
            <a:endParaRPr lang="tr-TR" dirty="0"/>
          </a:p>
        </p:txBody>
      </p:sp>
      <p:sp>
        <p:nvSpPr>
          <p:cNvPr id="5" name="TextBox 4">
            <a:extLst>
              <a:ext uri="{FF2B5EF4-FFF2-40B4-BE49-F238E27FC236}">
                <a16:creationId xmlns:a16="http://schemas.microsoft.com/office/drawing/2014/main" id="{90F59DB4-2E19-6373-F8A1-D1E4B62F6BCF}"/>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pic>
        <p:nvPicPr>
          <p:cNvPr id="4" name="Picture 3">
            <a:extLst>
              <a:ext uri="{FF2B5EF4-FFF2-40B4-BE49-F238E27FC236}">
                <a16:creationId xmlns:a16="http://schemas.microsoft.com/office/drawing/2014/main" id="{3ADB411A-0C4B-6B18-B2B5-F9B1804EA5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64791" y="2007219"/>
            <a:ext cx="6487557" cy="4055253"/>
          </a:xfrm>
          <a:prstGeom prst="rect">
            <a:avLst/>
          </a:prstGeom>
        </p:spPr>
      </p:pic>
      <p:sp>
        <p:nvSpPr>
          <p:cNvPr id="6" name="TextBox 5">
            <a:extLst>
              <a:ext uri="{FF2B5EF4-FFF2-40B4-BE49-F238E27FC236}">
                <a16:creationId xmlns:a16="http://schemas.microsoft.com/office/drawing/2014/main" id="{27CB982F-5A88-D01A-6050-258A02C4BF7D}"/>
              </a:ext>
            </a:extLst>
          </p:cNvPr>
          <p:cNvSpPr txBox="1"/>
          <p:nvPr/>
        </p:nvSpPr>
        <p:spPr>
          <a:xfrm>
            <a:off x="301752" y="1986033"/>
            <a:ext cx="4059936" cy="4185761"/>
          </a:xfrm>
          <a:prstGeom prst="rect">
            <a:avLst/>
          </a:prstGeom>
          <a:noFill/>
        </p:spPr>
        <p:txBody>
          <a:bodyPr wrap="square" rtlCol="0">
            <a:spAutoFit/>
          </a:bodyPr>
          <a:lstStyle/>
          <a:p>
            <a:pPr algn="just"/>
            <a:r>
              <a:rPr lang="en-US" sz="1400" dirty="0"/>
              <a:t>In our dataset focused on social media influence metrics, we conducted feature engineering to enhance the dataset's richness and gain deeper insights into the connection between social media behavior and academic performance. The new features include '</a:t>
            </a:r>
            <a:r>
              <a:rPr lang="en-US" sz="1400" dirty="0" err="1"/>
              <a:t>Total_Social_Media_Time</a:t>
            </a:r>
            <a:r>
              <a:rPr lang="en-US" sz="1400" dirty="0"/>
              <a:t>,' a composite metric calculated as the product of time spent and the sum of friends and groups. Additionally, '</a:t>
            </a:r>
            <a:r>
              <a:rPr lang="en-US" sz="1400" dirty="0" err="1"/>
              <a:t>Evening_Engagement_Rate</a:t>
            </a:r>
            <a:r>
              <a:rPr lang="en-US" sz="1400" dirty="0"/>
              <a:t>' captures engagement during evening hours, '</a:t>
            </a:r>
            <a:r>
              <a:rPr lang="en-US" sz="1400" dirty="0" err="1"/>
              <a:t>Late_Night_Activity</a:t>
            </a:r>
            <a:r>
              <a:rPr lang="en-US" sz="1400" dirty="0"/>
              <a:t>' identifies engagement during late hours, and '</a:t>
            </a:r>
            <a:r>
              <a:rPr lang="en-US" sz="1400" dirty="0" err="1"/>
              <a:t>Cumulative_Social_Media_Influence</a:t>
            </a:r>
            <a:r>
              <a:rPr lang="en-US" sz="1400" dirty="0"/>
              <a:t>' represents an aggregated influence metric. These engineered features, combined with the original 'GPA,' are organized into the '</a:t>
            </a:r>
            <a:r>
              <a:rPr lang="en-US" sz="1400" dirty="0" err="1"/>
              <a:t>df_model</a:t>
            </a:r>
            <a:r>
              <a:rPr lang="en-US" sz="1400" dirty="0"/>
              <a:t>' </a:t>
            </a:r>
            <a:r>
              <a:rPr lang="en-US" sz="1400" dirty="0" err="1"/>
              <a:t>DataFrame</a:t>
            </a:r>
            <a:r>
              <a:rPr lang="en-US" sz="1400" dirty="0"/>
              <a:t>, laying the foundation for further analysis and exploration of the intricate dynamics between social media interactions and students' academic achievements.</a:t>
            </a:r>
          </a:p>
        </p:txBody>
      </p:sp>
    </p:spTree>
    <p:extLst>
      <p:ext uri="{BB962C8B-B14F-4D97-AF65-F5344CB8AC3E}">
        <p14:creationId xmlns:p14="http://schemas.microsoft.com/office/powerpoint/2010/main" val="1652675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a:t>Model Refinement</a:t>
            </a:r>
            <a:r>
              <a:rPr lang="tr-TR" b="1"/>
              <a:t> </a:t>
            </a:r>
            <a:r>
              <a:rPr lang="tr-TR" b="1" err="1"/>
              <a:t>and</a:t>
            </a:r>
            <a:r>
              <a:rPr lang="tr-TR" b="1"/>
              <a:t> </a:t>
            </a:r>
            <a:r>
              <a:rPr lang="tr-TR" b="1" err="1"/>
              <a:t>Testing</a:t>
            </a:r>
            <a:endParaRPr lang="tr-TR"/>
          </a:p>
        </p:txBody>
      </p:sp>
      <p:sp>
        <p:nvSpPr>
          <p:cNvPr id="3" name="Content Placeholder 2">
            <a:extLst>
              <a:ext uri="{FF2B5EF4-FFF2-40B4-BE49-F238E27FC236}">
                <a16:creationId xmlns:a16="http://schemas.microsoft.com/office/drawing/2014/main" id="{9527CBB5-FCE1-A315-951E-ACBCC104C4CE}"/>
              </a:ext>
            </a:extLst>
          </p:cNvPr>
          <p:cNvSpPr>
            <a:spLocks noGrp="1"/>
          </p:cNvSpPr>
          <p:nvPr>
            <p:ph idx="1"/>
          </p:nvPr>
        </p:nvSpPr>
        <p:spPr/>
        <p:txBody>
          <a:bodyPr vert="horz" lIns="91440" tIns="45720" rIns="91440" bIns="45720" rtlCol="0" anchor="t">
            <a:noAutofit/>
          </a:bodyPr>
          <a:lstStyle/>
          <a:p>
            <a:pPr marL="0" indent="0">
              <a:buNone/>
            </a:pPr>
            <a:endParaRPr lang="en-US" sz="2800" b="1" i="0" u="none" strike="noStrike" kern="1200" noProof="0" dirty="0">
              <a:solidFill>
                <a:srgbClr val="FFFFFF"/>
              </a:solidFill>
              <a:latin typeface="Calibri"/>
              <a:ea typeface="+mn-ea"/>
              <a:cs typeface="+mn-cs"/>
            </a:endParaRPr>
          </a:p>
          <a:p>
            <a:endParaRPr lang="tr-TR" dirty="0"/>
          </a:p>
        </p:txBody>
      </p:sp>
      <p:sp>
        <p:nvSpPr>
          <p:cNvPr id="5" name="TextBox 4">
            <a:extLst>
              <a:ext uri="{FF2B5EF4-FFF2-40B4-BE49-F238E27FC236}">
                <a16:creationId xmlns:a16="http://schemas.microsoft.com/office/drawing/2014/main" id="{90F59DB4-2E19-6373-F8A1-D1E4B62F6BCF}"/>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pic>
        <p:nvPicPr>
          <p:cNvPr id="4" name="Picture 3">
            <a:extLst>
              <a:ext uri="{FF2B5EF4-FFF2-40B4-BE49-F238E27FC236}">
                <a16:creationId xmlns:a16="http://schemas.microsoft.com/office/drawing/2014/main" id="{A7CD863C-CBAB-A83A-59F2-E4A169A4EB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43584" y="2073398"/>
            <a:ext cx="7379208" cy="3719823"/>
          </a:xfrm>
          <a:prstGeom prst="rect">
            <a:avLst/>
          </a:prstGeom>
        </p:spPr>
      </p:pic>
    </p:spTree>
    <p:extLst>
      <p:ext uri="{BB962C8B-B14F-4D97-AF65-F5344CB8AC3E}">
        <p14:creationId xmlns:p14="http://schemas.microsoft.com/office/powerpoint/2010/main" val="1946407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CF62-297C-8D0F-E3E5-1BA3EBDCD815}"/>
              </a:ext>
            </a:extLst>
          </p:cNvPr>
          <p:cNvSpPr>
            <a:spLocks noGrp="1"/>
          </p:cNvSpPr>
          <p:nvPr>
            <p:ph type="title"/>
          </p:nvPr>
        </p:nvSpPr>
        <p:spPr/>
        <p:txBody>
          <a:bodyPr>
            <a:normAutofit/>
          </a:bodyPr>
          <a:lstStyle/>
          <a:p>
            <a:r>
              <a:rPr lang="en-US" dirty="0">
                <a:ea typeface="+mj-lt"/>
                <a:cs typeface="+mj-lt"/>
              </a:rPr>
              <a:t>Results</a:t>
            </a:r>
            <a:endParaRPr lang="en-US" dirty="0"/>
          </a:p>
        </p:txBody>
      </p:sp>
      <p:sp>
        <p:nvSpPr>
          <p:cNvPr id="4" name="TextBox 3">
            <a:extLst>
              <a:ext uri="{FF2B5EF4-FFF2-40B4-BE49-F238E27FC236}">
                <a16:creationId xmlns:a16="http://schemas.microsoft.com/office/drawing/2014/main" id="{3831E698-AC64-A6F4-2958-27D7E92C64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1101562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dirty="0"/>
              <a:t>Evaluation Results</a:t>
            </a:r>
            <a:endParaRPr lang="tr-TR" dirty="0"/>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pic>
        <p:nvPicPr>
          <p:cNvPr id="4" name="Content Placeholder 3">
            <a:extLst>
              <a:ext uri="{FF2B5EF4-FFF2-40B4-BE49-F238E27FC236}">
                <a16:creationId xmlns:a16="http://schemas.microsoft.com/office/drawing/2014/main" id="{18A15107-C271-D6E3-E58D-15E2BD0A3C8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39496" y="1906016"/>
            <a:ext cx="5980176" cy="4170363"/>
          </a:xfrm>
          <a:prstGeom prst="rect">
            <a:avLst/>
          </a:prstGeom>
        </p:spPr>
      </p:pic>
      <p:pic>
        <p:nvPicPr>
          <p:cNvPr id="3" name="Picture 2">
            <a:extLst>
              <a:ext uri="{FF2B5EF4-FFF2-40B4-BE49-F238E27FC236}">
                <a16:creationId xmlns:a16="http://schemas.microsoft.com/office/drawing/2014/main" id="{B0277908-30FA-338B-D31F-540BD4DD94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67776" y="1896225"/>
            <a:ext cx="6702660" cy="4180154"/>
          </a:xfrm>
          <a:prstGeom prst="rect">
            <a:avLst/>
          </a:prstGeom>
        </p:spPr>
      </p:pic>
    </p:spTree>
    <p:extLst>
      <p:ext uri="{BB962C8B-B14F-4D97-AF65-F5344CB8AC3E}">
        <p14:creationId xmlns:p14="http://schemas.microsoft.com/office/powerpoint/2010/main" val="1235649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en-US" b="1" dirty="0"/>
              <a:t>Evaluation Results</a:t>
            </a:r>
            <a:endParaRPr lang="tr-TR" dirty="0"/>
          </a:p>
        </p:txBody>
      </p:sp>
      <p:sp>
        <p:nvSpPr>
          <p:cNvPr id="5" name="TextBox 4">
            <a:extLst>
              <a:ext uri="{FF2B5EF4-FFF2-40B4-BE49-F238E27FC236}">
                <a16:creationId xmlns:a16="http://schemas.microsoft.com/office/drawing/2014/main" id="{82033EC6-A98C-FBBC-86AF-DA8BE8455201}"/>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pic>
        <p:nvPicPr>
          <p:cNvPr id="4" name="Content Placeholder 3">
            <a:extLst>
              <a:ext uri="{FF2B5EF4-FFF2-40B4-BE49-F238E27FC236}">
                <a16:creationId xmlns:a16="http://schemas.microsoft.com/office/drawing/2014/main" id="{18A15107-C271-D6E3-E58D-15E2BD0A3C8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39496" y="1906016"/>
            <a:ext cx="5980176" cy="4170363"/>
          </a:xfrm>
          <a:prstGeom prst="rect">
            <a:avLst/>
          </a:prstGeom>
        </p:spPr>
      </p:pic>
      <p:pic>
        <p:nvPicPr>
          <p:cNvPr id="3" name="Picture 2">
            <a:extLst>
              <a:ext uri="{FF2B5EF4-FFF2-40B4-BE49-F238E27FC236}">
                <a16:creationId xmlns:a16="http://schemas.microsoft.com/office/drawing/2014/main" id="{B0277908-30FA-338B-D31F-540BD4DD94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67776" y="1896225"/>
            <a:ext cx="6702660" cy="4180154"/>
          </a:xfrm>
          <a:prstGeom prst="rect">
            <a:avLst/>
          </a:prstGeom>
        </p:spPr>
      </p:pic>
      <p:pic>
        <p:nvPicPr>
          <p:cNvPr id="6" name="Picture 5">
            <a:extLst>
              <a:ext uri="{FF2B5EF4-FFF2-40B4-BE49-F238E27FC236}">
                <a16:creationId xmlns:a16="http://schemas.microsoft.com/office/drawing/2014/main" id="{AFCE273B-899C-3798-9245-5C64588849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4300" y="1896225"/>
            <a:ext cx="5693836" cy="4180154"/>
          </a:xfrm>
          <a:prstGeom prst="rect">
            <a:avLst/>
          </a:prstGeom>
        </p:spPr>
      </p:pic>
      <p:pic>
        <p:nvPicPr>
          <p:cNvPr id="7" name="Picture 6">
            <a:extLst>
              <a:ext uri="{FF2B5EF4-FFF2-40B4-BE49-F238E27FC236}">
                <a16:creationId xmlns:a16="http://schemas.microsoft.com/office/drawing/2014/main" id="{CDDB5F76-C265-7CD8-5FD3-04EB4ADA015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0" y="1896225"/>
            <a:ext cx="5941356" cy="4180154"/>
          </a:xfrm>
          <a:prstGeom prst="rect">
            <a:avLst/>
          </a:prstGeom>
        </p:spPr>
      </p:pic>
    </p:spTree>
    <p:extLst>
      <p:ext uri="{BB962C8B-B14F-4D97-AF65-F5344CB8AC3E}">
        <p14:creationId xmlns:p14="http://schemas.microsoft.com/office/powerpoint/2010/main" val="2307674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tr-TR" b="1" err="1"/>
              <a:t>Future</a:t>
            </a:r>
            <a:r>
              <a:rPr lang="tr-TR" b="1"/>
              <a:t> </a:t>
            </a:r>
            <a:r>
              <a:rPr lang="tr-TR" b="1" err="1"/>
              <a:t>Work</a:t>
            </a:r>
            <a:endParaRPr lang="tr-TR"/>
          </a:p>
        </p:txBody>
      </p:sp>
      <p:graphicFrame>
        <p:nvGraphicFramePr>
          <p:cNvPr id="4" name="Content Placeholder 3">
            <a:extLst>
              <a:ext uri="{FF2B5EF4-FFF2-40B4-BE49-F238E27FC236}">
                <a16:creationId xmlns:a16="http://schemas.microsoft.com/office/drawing/2014/main" id="{20E95E2C-DE4C-6D5F-421C-1455AC122A30}"/>
              </a:ext>
            </a:extLst>
          </p:cNvPr>
          <p:cNvGraphicFramePr>
            <a:graphicFrameLocks noGrp="1"/>
          </p:cNvGraphicFramePr>
          <p:nvPr>
            <p:ph idx="1"/>
            <p:extLst>
              <p:ext uri="{D42A27DB-BD31-4B8C-83A1-F6EECF244321}">
                <p14:modId xmlns:p14="http://schemas.microsoft.com/office/powerpoint/2010/main" val="4009831748"/>
              </p:ext>
            </p:extLst>
          </p:nvPr>
        </p:nvGraphicFramePr>
        <p:xfrm>
          <a:off x="1049338" y="2006600"/>
          <a:ext cx="10093325" cy="4170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384D96C8-FF8C-FF1F-F7FC-8D636C9E744D}"/>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3792952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1C89-436E-AD3C-AF5A-DEC59B995445}"/>
              </a:ext>
            </a:extLst>
          </p:cNvPr>
          <p:cNvSpPr>
            <a:spLocks noGrp="1"/>
          </p:cNvSpPr>
          <p:nvPr>
            <p:ph type="title"/>
          </p:nvPr>
        </p:nvSpPr>
        <p:spPr/>
        <p:txBody>
          <a:bodyPr/>
          <a:lstStyle/>
          <a:p>
            <a:r>
              <a:rPr lang="tr-TR" dirty="0" err="1"/>
              <a:t>References</a:t>
            </a:r>
            <a:endParaRPr lang="tr-TR" dirty="0"/>
          </a:p>
        </p:txBody>
      </p:sp>
      <p:sp>
        <p:nvSpPr>
          <p:cNvPr id="4" name="Content Placeholder 3">
            <a:extLst>
              <a:ext uri="{FF2B5EF4-FFF2-40B4-BE49-F238E27FC236}">
                <a16:creationId xmlns:a16="http://schemas.microsoft.com/office/drawing/2014/main" id="{87B3D5D2-6BDD-200E-3526-D8A93E03FE6B}"/>
              </a:ext>
            </a:extLst>
          </p:cNvPr>
          <p:cNvSpPr>
            <a:spLocks noGrp="1"/>
          </p:cNvSpPr>
          <p:nvPr>
            <p:ph idx="1"/>
          </p:nvPr>
        </p:nvSpPr>
        <p:spPr/>
        <p:txBody>
          <a:bodyPr/>
          <a:lstStyle/>
          <a:p>
            <a:pPr marL="457200" marR="0" algn="just">
              <a:lnSpc>
                <a:spcPct val="107000"/>
              </a:lnSpc>
              <a:spcBef>
                <a:spcPts val="0"/>
              </a:spcBef>
              <a:spcAft>
                <a:spcPts val="0"/>
              </a:spcAft>
            </a:pP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a:t>
            </a:r>
            <a:r>
              <a:rPr lang="en-US" sz="1800" b="1" kern="0" dirty="0">
                <a:solidFill>
                  <a:schemeClr val="accent1"/>
                </a:solidFill>
                <a:effectLst/>
                <a:latin typeface="Times New Roman" panose="02020603050405020304" pitchFamily="18" charset="0"/>
                <a:ea typeface="Times New Roman" panose="02020603050405020304" pitchFamily="18" charset="0"/>
                <a:cs typeface="Arial" panose="020B0604020202020204" pitchFamily="34" charset="0"/>
              </a:rPr>
              <a:t>Measuring the effect of social media on student academic performance using a social media influence factor model</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 The paper aims to evaluate the influence of social media on student academic performance by introducing a Social Media Influence Factor (SMIF) model and revealing a statistically significant negative relationship between SMIF variables and student grade point average (GPA).</a:t>
            </a:r>
          </a:p>
          <a:p>
            <a:pPr marR="0" indent="0" algn="just">
              <a:lnSpc>
                <a:spcPct val="107000"/>
              </a:lnSpc>
              <a:spcBef>
                <a:spcPts val="0"/>
              </a:spcBef>
              <a:spcAft>
                <a:spcPts val="0"/>
              </a:spcAft>
              <a:buNone/>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marR="0" algn="just">
              <a:lnSpc>
                <a:spcPct val="107000"/>
              </a:lnSpc>
              <a:spcBef>
                <a:spcPts val="0"/>
              </a:spcBef>
              <a:spcAft>
                <a:spcPts val="800"/>
              </a:spcAft>
            </a:pP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a:t>
            </a:r>
            <a:r>
              <a:rPr lang="en-US" sz="1800" b="1" kern="0" dirty="0">
                <a:solidFill>
                  <a:schemeClr val="accent1"/>
                </a:solidFill>
                <a:effectLst/>
                <a:latin typeface="Times New Roman" panose="02020603050405020304" pitchFamily="18" charset="0"/>
                <a:ea typeface="Times New Roman" panose="02020603050405020304" pitchFamily="18" charset="0"/>
                <a:cs typeface="Arial" panose="020B0604020202020204" pitchFamily="34" charset="0"/>
              </a:rPr>
              <a:t>Social Media Influence on Student Success: A Comprehensive Analysis</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 This literature review provides insights into various social media influence factors and their potential effects on academic success, serving as a reference for our project.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5" name="TextBox 4">
            <a:extLst>
              <a:ext uri="{FF2B5EF4-FFF2-40B4-BE49-F238E27FC236}">
                <a16:creationId xmlns:a16="http://schemas.microsoft.com/office/drawing/2014/main" id="{720BD25A-33DA-62BB-4D58-79DFD193F16C}"/>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3937316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BF0A447-09FE-4C82-9183-4BB6FE9805EC}"/>
              </a:ext>
            </a:extLst>
          </p:cNvPr>
          <p:cNvSpPr>
            <a:spLocks noGrp="1"/>
          </p:cNvSpPr>
          <p:nvPr>
            <p:ph type="title"/>
          </p:nvPr>
        </p:nvSpPr>
        <p:spPr/>
        <p:txBody>
          <a:bodyPr/>
          <a:lstStyle/>
          <a:p>
            <a:r>
              <a:rPr lang="en-CA"/>
              <a:t>Thank</a:t>
            </a:r>
            <a:r>
              <a:rPr lang="en-US"/>
              <a:t> </a:t>
            </a:r>
            <a:r>
              <a:rPr lang="en-CA"/>
              <a:t>you!</a:t>
            </a:r>
            <a:endParaRPr lang="en-US"/>
          </a:p>
        </p:txBody>
      </p:sp>
      <p:pic>
        <p:nvPicPr>
          <p:cNvPr id="15" name="Content Placeholder 14">
            <a:extLst>
              <a:ext uri="{FF2B5EF4-FFF2-40B4-BE49-F238E27FC236}">
                <a16:creationId xmlns:a16="http://schemas.microsoft.com/office/drawing/2014/main" id="{8623F5AB-9A95-66EE-7E7D-4B7F69EB8D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3452" y="2818440"/>
            <a:ext cx="2482855" cy="2482855"/>
          </a:xfrm>
        </p:spPr>
      </p:pic>
      <p:pic>
        <p:nvPicPr>
          <p:cNvPr id="3" name="Picture 2">
            <a:extLst>
              <a:ext uri="{FF2B5EF4-FFF2-40B4-BE49-F238E27FC236}">
                <a16:creationId xmlns:a16="http://schemas.microsoft.com/office/drawing/2014/main" id="{9DE0807B-0AF4-A78A-8B9C-7DC4DEFD0CFD}"/>
              </a:ext>
            </a:extLst>
          </p:cNvPr>
          <p:cNvPicPr>
            <a:picLocks noChangeAspect="1"/>
          </p:cNvPicPr>
          <p:nvPr/>
        </p:nvPicPr>
        <p:blipFill>
          <a:blip r:embed="rId4"/>
          <a:stretch>
            <a:fillRect/>
          </a:stretch>
        </p:blipFill>
        <p:spPr>
          <a:xfrm>
            <a:off x="8526090" y="3141200"/>
            <a:ext cx="2626258" cy="2008584"/>
          </a:xfrm>
          <a:prstGeom prst="rect">
            <a:avLst/>
          </a:prstGeom>
        </p:spPr>
      </p:pic>
      <p:pic>
        <p:nvPicPr>
          <p:cNvPr id="4" name="Picture 3" descr="A blue text on a black background&#10;&#10;Description automatically generated with low confidence">
            <a:extLst>
              <a:ext uri="{FF2B5EF4-FFF2-40B4-BE49-F238E27FC236}">
                <a16:creationId xmlns:a16="http://schemas.microsoft.com/office/drawing/2014/main" id="{1A9D06FE-2446-6AC3-98EB-7117519DA9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2505" y="3336909"/>
            <a:ext cx="3311164" cy="1617165"/>
          </a:xfrm>
          <a:prstGeom prst="rect">
            <a:avLst/>
          </a:prstGeom>
        </p:spPr>
      </p:pic>
      <p:sp>
        <p:nvSpPr>
          <p:cNvPr id="5" name="TextBox 4">
            <a:extLst>
              <a:ext uri="{FF2B5EF4-FFF2-40B4-BE49-F238E27FC236}">
                <a16:creationId xmlns:a16="http://schemas.microsoft.com/office/drawing/2014/main" id="{49A709F5-91F0-A745-9890-74813078BE1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1405736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CF62-297C-8D0F-E3E5-1BA3EBDCD815}"/>
              </a:ext>
            </a:extLst>
          </p:cNvPr>
          <p:cNvSpPr>
            <a:spLocks noGrp="1"/>
          </p:cNvSpPr>
          <p:nvPr>
            <p:ph type="title"/>
          </p:nvPr>
        </p:nvSpPr>
        <p:spPr/>
        <p:txBody>
          <a:bodyPr>
            <a:normAutofit/>
          </a:bodyPr>
          <a:lstStyle/>
          <a:p>
            <a:r>
              <a:rPr lang="en-US" dirty="0">
                <a:ea typeface="+mj-lt"/>
                <a:cs typeface="+mj-lt"/>
              </a:rPr>
              <a:t>Concept note and implementation plan</a:t>
            </a:r>
            <a:endParaRPr lang="en-US" dirty="0"/>
          </a:p>
        </p:txBody>
      </p:sp>
      <p:sp>
        <p:nvSpPr>
          <p:cNvPr id="4" name="TextBox 3">
            <a:extLst>
              <a:ext uri="{FF2B5EF4-FFF2-40B4-BE49-F238E27FC236}">
                <a16:creationId xmlns:a16="http://schemas.microsoft.com/office/drawing/2014/main" id="{3831E698-AC64-A6F4-2958-27D7E92C64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2284862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6830-C736-B9F3-AD74-ED1BB96E0114}"/>
              </a:ext>
            </a:extLst>
          </p:cNvPr>
          <p:cNvSpPr>
            <a:spLocks noGrp="1"/>
          </p:cNvSpPr>
          <p:nvPr>
            <p:ph type="title"/>
          </p:nvPr>
        </p:nvSpPr>
        <p:spPr>
          <a:xfrm>
            <a:off x="523606" y="770258"/>
            <a:ext cx="10112695" cy="921254"/>
          </a:xfrm>
        </p:spPr>
        <p:txBody>
          <a:bodyPr>
            <a:normAutofit/>
          </a:bodyPr>
          <a:lstStyle/>
          <a:p>
            <a:r>
              <a:rPr lang="tr-TR" dirty="0">
                <a:solidFill>
                  <a:schemeClr val="accent1"/>
                </a:solidFill>
              </a:rPr>
              <a:t>Background</a:t>
            </a:r>
            <a:endParaRPr lang="en-US" dirty="0">
              <a:solidFill>
                <a:schemeClr val="accent1"/>
              </a:solidFill>
            </a:endParaRPr>
          </a:p>
        </p:txBody>
      </p:sp>
      <p:sp>
        <p:nvSpPr>
          <p:cNvPr id="3" name="Content Placeholder 2">
            <a:extLst>
              <a:ext uri="{FF2B5EF4-FFF2-40B4-BE49-F238E27FC236}">
                <a16:creationId xmlns:a16="http://schemas.microsoft.com/office/drawing/2014/main" id="{B2C6AF76-1D20-7B7F-2BC6-49C2EDDA6AB3}"/>
              </a:ext>
            </a:extLst>
          </p:cNvPr>
          <p:cNvSpPr>
            <a:spLocks noGrp="1"/>
          </p:cNvSpPr>
          <p:nvPr>
            <p:ph idx="1"/>
          </p:nvPr>
        </p:nvSpPr>
        <p:spPr>
          <a:xfrm>
            <a:off x="368173" y="1917999"/>
            <a:ext cx="6175521" cy="4169743"/>
          </a:xfrm>
        </p:spPr>
        <p:txBody>
          <a:bodyPr anchor="t">
            <a:noAutofit/>
          </a:bodyPr>
          <a:lstStyle/>
          <a:p>
            <a:pPr marL="0" indent="0" algn="just">
              <a:buNone/>
            </a:pPr>
            <a:r>
              <a:rPr lang="en-US" sz="2400" dirty="0"/>
              <a:t>	</a:t>
            </a:r>
            <a:r>
              <a:rPr lang="en-US" sz="1800" dirty="0"/>
              <a:t>In the era of pervasive smartphones and advanced mobile technologies, the profound impact of social media has sparked extensive discussions. </a:t>
            </a:r>
          </a:p>
          <a:p>
            <a:pPr marL="0" indent="0" algn="just">
              <a:buNone/>
            </a:pPr>
            <a:r>
              <a:rPr lang="en-US" sz="1800" dirty="0"/>
              <a:t>This project endeavors to predict and comprehend the academic performance of university students by delving into the nuanced facets of social media influence. Key factors, including time spent on social media, the number of friends, platform usage, group involvement, and other relevant metrics, are scrutinized. </a:t>
            </a:r>
          </a:p>
        </p:txBody>
      </p:sp>
      <p:sp>
        <p:nvSpPr>
          <p:cNvPr id="7" name="Circle: Hollow 6" hidden="1">
            <a:extLst>
              <a:ext uri="{FF2B5EF4-FFF2-40B4-BE49-F238E27FC236}">
                <a16:creationId xmlns:a16="http://schemas.microsoft.com/office/drawing/2014/main" id="{F3DDA129-2FF3-9CDB-B867-3EF91E276EDD}"/>
              </a:ext>
            </a:extLst>
          </p:cNvPr>
          <p:cNvSpPr/>
          <p:nvPr/>
        </p:nvSpPr>
        <p:spPr>
          <a:xfrm>
            <a:off x="6689477" y="1552059"/>
            <a:ext cx="4664324" cy="4617748"/>
          </a:xfrm>
          <a:prstGeom prst="donut">
            <a:avLst>
              <a:gd name="adj" fmla="val 7961"/>
            </a:avLst>
          </a:prstGeom>
          <a:solidFill>
            <a:srgbClr val="2B2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8D8702D-3810-95EE-921B-5D1FEB39E81E}"/>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
        <p:nvSpPr>
          <p:cNvPr id="4" name="Content Placeholder 2">
            <a:extLst>
              <a:ext uri="{FF2B5EF4-FFF2-40B4-BE49-F238E27FC236}">
                <a16:creationId xmlns:a16="http://schemas.microsoft.com/office/drawing/2014/main" id="{0F9C7C92-34EC-1C53-6B22-03B98E6DCBF4}"/>
              </a:ext>
            </a:extLst>
          </p:cNvPr>
          <p:cNvSpPr txBox="1">
            <a:spLocks/>
          </p:cNvSpPr>
          <p:nvPr/>
        </p:nvSpPr>
        <p:spPr>
          <a:xfrm>
            <a:off x="6244324" y="1614924"/>
            <a:ext cx="6175521" cy="416974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tr-TR" sz="1800" dirty="0"/>
          </a:p>
        </p:txBody>
      </p:sp>
      <p:pic>
        <p:nvPicPr>
          <p:cNvPr id="9" name="Picture 8" descr="A person looking at a tablet&#10;&#10;Description automatically generated">
            <a:extLst>
              <a:ext uri="{FF2B5EF4-FFF2-40B4-BE49-F238E27FC236}">
                <a16:creationId xmlns:a16="http://schemas.microsoft.com/office/drawing/2014/main" id="{E2A580DC-C17B-E8FA-5AB4-D97DFA55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327" y="1975727"/>
            <a:ext cx="4997514" cy="4243680"/>
          </a:xfrm>
          <a:prstGeom prst="rect">
            <a:avLst/>
          </a:prstGeom>
        </p:spPr>
      </p:pic>
    </p:spTree>
    <p:extLst>
      <p:ext uri="{BB962C8B-B14F-4D97-AF65-F5344CB8AC3E}">
        <p14:creationId xmlns:p14="http://schemas.microsoft.com/office/powerpoint/2010/main" val="3747287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6830-C736-B9F3-AD74-ED1BB96E0114}"/>
              </a:ext>
            </a:extLst>
          </p:cNvPr>
          <p:cNvSpPr>
            <a:spLocks noGrp="1"/>
          </p:cNvSpPr>
          <p:nvPr>
            <p:ph type="title"/>
          </p:nvPr>
        </p:nvSpPr>
        <p:spPr/>
        <p:txBody>
          <a:bodyPr>
            <a:normAutofit/>
          </a:bodyPr>
          <a:lstStyle/>
          <a:p>
            <a:r>
              <a:rPr lang="en-US"/>
              <a:t>Objectives</a:t>
            </a:r>
            <a:endParaRPr lang="en-US">
              <a:solidFill>
                <a:schemeClr val="accent1"/>
              </a:solidFill>
            </a:endParaRPr>
          </a:p>
        </p:txBody>
      </p:sp>
      <p:sp>
        <p:nvSpPr>
          <p:cNvPr id="6" name="Text Placeholder 5">
            <a:extLst>
              <a:ext uri="{FF2B5EF4-FFF2-40B4-BE49-F238E27FC236}">
                <a16:creationId xmlns:a16="http://schemas.microsoft.com/office/drawing/2014/main" id="{758080CA-6A48-CBE0-6A73-68F0348FC0EB}"/>
              </a:ext>
            </a:extLst>
          </p:cNvPr>
          <p:cNvSpPr>
            <a:spLocks noGrp="1"/>
          </p:cNvSpPr>
          <p:nvPr>
            <p:ph idx="1"/>
          </p:nvPr>
        </p:nvSpPr>
        <p:spPr/>
        <p:txBody>
          <a:bodyPr vert="horz" lIns="91440" tIns="45720" rIns="91440" bIns="45720" rtlCol="0" anchor="t">
            <a:normAutofit/>
          </a:bodyPr>
          <a:lstStyle/>
          <a:p>
            <a:pPr algn="just"/>
            <a:r>
              <a:rPr lang="en-US" sz="1800" b="0" i="0" u="none" dirty="0">
                <a:latin typeface="Times New Roman" panose="02020603050405020304" pitchFamily="18" charset="0"/>
                <a:cs typeface="Times New Roman" panose="02020603050405020304" pitchFamily="18" charset="0"/>
              </a:rPr>
              <a:t>The specific objectives of this project are to develop a predictive model that utilizes machine learning techniques to analyze the impact of social media on academic performance. By identifying key social media influence factors, the project aims to provide actionable recommendations for fostering improved learning outcomes. The ultimate goal is to contribute to the development of strategies that positively impact students' academic achievements.</a:t>
            </a:r>
          </a:p>
          <a:p>
            <a:pPr algn="just"/>
            <a:r>
              <a:rPr lang="en-US" sz="1800" dirty="0">
                <a:latin typeface="Times New Roman" panose="02020603050405020304" pitchFamily="18" charset="0"/>
                <a:cs typeface="Times New Roman" panose="02020603050405020304" pitchFamily="18" charset="0"/>
              </a:rPr>
              <a:t>The primary aim of the machine learning model in this project is to develop a predictive tool that leverages advanced techniques to analyze the influence of social media on academic performance. </a:t>
            </a:r>
          </a:p>
          <a:p>
            <a:pPr marL="0" indent="0">
              <a:buNone/>
            </a:pPr>
            <a:endParaRPr lang="tr-TR" sz="1800" dirty="0"/>
          </a:p>
          <a:p>
            <a:pPr marL="0" indent="0">
              <a:buNone/>
            </a:pPr>
            <a:endParaRPr lang="en-US" dirty="0"/>
          </a:p>
        </p:txBody>
      </p:sp>
      <p:sp>
        <p:nvSpPr>
          <p:cNvPr id="7" name="Circle: Hollow 6" hidden="1">
            <a:extLst>
              <a:ext uri="{FF2B5EF4-FFF2-40B4-BE49-F238E27FC236}">
                <a16:creationId xmlns:a16="http://schemas.microsoft.com/office/drawing/2014/main" id="{F3DDA129-2FF3-9CDB-B867-3EF91E276EDD}"/>
              </a:ext>
            </a:extLst>
          </p:cNvPr>
          <p:cNvSpPr/>
          <p:nvPr/>
        </p:nvSpPr>
        <p:spPr>
          <a:xfrm>
            <a:off x="6689477" y="1552059"/>
            <a:ext cx="4664324" cy="4617748"/>
          </a:xfrm>
          <a:prstGeom prst="donut">
            <a:avLst>
              <a:gd name="adj" fmla="val 7961"/>
            </a:avLst>
          </a:prstGeom>
          <a:solidFill>
            <a:srgbClr val="2B2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20155C02-6C32-64F1-6DDB-DFD84D21522E}"/>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4076124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3F68E-F8B2-9C08-30C4-42B3A3C94769}"/>
              </a:ext>
            </a:extLst>
          </p:cNvPr>
          <p:cNvSpPr>
            <a:spLocks noGrp="1"/>
          </p:cNvSpPr>
          <p:nvPr>
            <p:ph type="title"/>
          </p:nvPr>
        </p:nvSpPr>
        <p:spPr>
          <a:xfrm>
            <a:off x="289845" y="681615"/>
            <a:ext cx="10112695" cy="921254"/>
          </a:xfrm>
        </p:spPr>
        <p:txBody>
          <a:bodyPr/>
          <a:lstStyle/>
          <a:p>
            <a:r>
              <a:rPr lang="tr-TR" b="1" dirty="0"/>
              <a:t>SDG </a:t>
            </a:r>
            <a:r>
              <a:rPr lang="tr-TR" b="1" dirty="0" err="1"/>
              <a:t>Relation</a:t>
            </a:r>
            <a:endParaRPr lang="tr-TR" dirty="0"/>
          </a:p>
        </p:txBody>
      </p:sp>
      <p:sp>
        <p:nvSpPr>
          <p:cNvPr id="3" name="Content Placeholder 2">
            <a:extLst>
              <a:ext uri="{FF2B5EF4-FFF2-40B4-BE49-F238E27FC236}">
                <a16:creationId xmlns:a16="http://schemas.microsoft.com/office/drawing/2014/main" id="{AAC0B6D8-ADB6-6B8E-39CB-37E8237FF97F}"/>
              </a:ext>
            </a:extLst>
          </p:cNvPr>
          <p:cNvSpPr>
            <a:spLocks noGrp="1"/>
          </p:cNvSpPr>
          <p:nvPr>
            <p:ph idx="1"/>
          </p:nvPr>
        </p:nvSpPr>
        <p:spPr>
          <a:xfrm>
            <a:off x="4828032" y="1829932"/>
            <a:ext cx="6832831" cy="4320115"/>
          </a:xfrm>
        </p:spPr>
        <p:txBody>
          <a:bodyPr vert="horz" lIns="91440" tIns="45720" rIns="91440" bIns="45720" rtlCol="0" anchor="t">
            <a:normAutofit/>
          </a:bodyPr>
          <a:lstStyle/>
          <a:p>
            <a:pPr marL="0" indent="0" algn="just">
              <a:buNone/>
            </a:pPr>
            <a:r>
              <a:rPr lang="en-US" sz="1800" kern="0" dirty="0">
                <a:effectLst/>
                <a:latin typeface="Times New Roman" panose="02020603050405020304" pitchFamily="18" charset="0"/>
                <a:ea typeface="Times New Roman" panose="02020603050405020304" pitchFamily="18" charset="0"/>
              </a:rPr>
              <a:t>	This project directly aligns with SDG 4 (Quality Education) by addressing factors that impact academic performance of students. By unraveling the relationship between social media influence and academic outcomes, the project contributes to the development of strategies for fostering a high-quality education environment.</a:t>
            </a:r>
            <a:r>
              <a:rPr lang="en-US" dirty="0">
                <a:effectLst/>
              </a:rPr>
              <a:t> </a:t>
            </a:r>
            <a:endParaRPr lang="en-US" dirty="0"/>
          </a:p>
          <a:p>
            <a:pPr marL="0" indent="0">
              <a:buNone/>
            </a:pPr>
            <a:endParaRPr lang="tr-TR" dirty="0"/>
          </a:p>
        </p:txBody>
      </p:sp>
      <p:sp>
        <p:nvSpPr>
          <p:cNvPr id="5" name="TextBox 4">
            <a:extLst>
              <a:ext uri="{FF2B5EF4-FFF2-40B4-BE49-F238E27FC236}">
                <a16:creationId xmlns:a16="http://schemas.microsoft.com/office/drawing/2014/main" id="{0AEE5AD5-D9A0-D3E3-831A-DFD32B6A6332}"/>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pic>
        <p:nvPicPr>
          <p:cNvPr id="6" name="Picture 5" descr="A red cover with a tree with icons&#10;&#10;Description automatically generated">
            <a:extLst>
              <a:ext uri="{FF2B5EF4-FFF2-40B4-BE49-F238E27FC236}">
                <a16:creationId xmlns:a16="http://schemas.microsoft.com/office/drawing/2014/main" id="{E0726814-F705-F058-DCE4-5834831B8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37" y="1829932"/>
            <a:ext cx="4076019" cy="4461140"/>
          </a:xfrm>
          <a:prstGeom prst="rect">
            <a:avLst/>
          </a:prstGeom>
        </p:spPr>
      </p:pic>
    </p:spTree>
    <p:extLst>
      <p:ext uri="{BB962C8B-B14F-4D97-AF65-F5344CB8AC3E}">
        <p14:creationId xmlns:p14="http://schemas.microsoft.com/office/powerpoint/2010/main" val="1872175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CF62-297C-8D0F-E3E5-1BA3EBDCD815}"/>
              </a:ext>
            </a:extLst>
          </p:cNvPr>
          <p:cNvSpPr>
            <a:spLocks noGrp="1"/>
          </p:cNvSpPr>
          <p:nvPr>
            <p:ph type="title"/>
          </p:nvPr>
        </p:nvSpPr>
        <p:spPr/>
        <p:txBody>
          <a:bodyPr>
            <a:normAutofit/>
          </a:bodyPr>
          <a:lstStyle/>
          <a:p>
            <a:r>
              <a:rPr lang="en-US" dirty="0">
                <a:ea typeface="+mj-lt"/>
                <a:cs typeface="+mj-lt"/>
              </a:rPr>
              <a:t>Data</a:t>
            </a:r>
            <a:endParaRPr lang="en-US" dirty="0"/>
          </a:p>
        </p:txBody>
      </p:sp>
      <p:sp>
        <p:nvSpPr>
          <p:cNvPr id="4" name="TextBox 3">
            <a:extLst>
              <a:ext uri="{FF2B5EF4-FFF2-40B4-BE49-F238E27FC236}">
                <a16:creationId xmlns:a16="http://schemas.microsoft.com/office/drawing/2014/main" id="{3831E698-AC64-A6F4-2958-27D7E92C645A}"/>
              </a:ext>
            </a:extLst>
          </p:cNvPr>
          <p:cNvSpPr txBox="1"/>
          <p:nvPr/>
        </p:nvSpPr>
        <p:spPr>
          <a:xfrm>
            <a:off x="88776" y="177553"/>
            <a:ext cx="5066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Calibri"/>
              </a:rPr>
              <a:t>Frontier Tech Leaders </a:t>
            </a:r>
            <a:r>
              <a:rPr lang="en-US" sz="1200" err="1">
                <a:cs typeface="Calibri"/>
              </a:rPr>
              <a:t>Programme</a:t>
            </a:r>
            <a:r>
              <a:rPr lang="en-US" sz="1200" dirty="0">
                <a:cs typeface="Calibri"/>
              </a:rPr>
              <a:t> Global Cohort 1</a:t>
            </a:r>
            <a:endParaRPr lang="en-US" sz="1200" dirty="0"/>
          </a:p>
        </p:txBody>
      </p:sp>
    </p:spTree>
    <p:extLst>
      <p:ext uri="{BB962C8B-B14F-4D97-AF65-F5344CB8AC3E}">
        <p14:creationId xmlns:p14="http://schemas.microsoft.com/office/powerpoint/2010/main" val="627935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E17A3AF1-B61F-D850-2A25-B6B24F10B2F9}"/>
              </a:ext>
            </a:extLst>
          </p:cNvPr>
          <p:cNvGraphicFramePr>
            <a:graphicFrameLocks noGrp="1"/>
          </p:cNvGraphicFramePr>
          <p:nvPr>
            <p:ph sz="quarter" idx="4"/>
            <p:extLst>
              <p:ext uri="{D42A27DB-BD31-4B8C-83A1-F6EECF244321}">
                <p14:modId xmlns:p14="http://schemas.microsoft.com/office/powerpoint/2010/main" val="3135570252"/>
              </p:ext>
            </p:extLst>
          </p:nvPr>
        </p:nvGraphicFramePr>
        <p:xfrm>
          <a:off x="300943" y="1805650"/>
          <a:ext cx="11516810" cy="4838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5DDD5B56-1AC0-ED01-22AC-2215888C592C}"/>
              </a:ext>
            </a:extLst>
          </p:cNvPr>
          <p:cNvSpPr>
            <a:spLocks noGrp="1"/>
          </p:cNvSpPr>
          <p:nvPr>
            <p:ph type="title"/>
          </p:nvPr>
        </p:nvSpPr>
        <p:spPr>
          <a:xfrm>
            <a:off x="460919" y="428595"/>
            <a:ext cx="10112695" cy="921254"/>
          </a:xfrm>
        </p:spPr>
        <p:txBody>
          <a:bodyPr vert="horz" lIns="91440" tIns="45720" rIns="91440" bIns="45720" rtlCol="0" anchor="ctr">
            <a:normAutofit/>
          </a:bodyPr>
          <a:lstStyle/>
          <a:p>
            <a:r>
              <a:rPr lang="en-US" b="1" kern="1200" dirty="0"/>
              <a:t>Data Collection </a:t>
            </a:r>
          </a:p>
        </p:txBody>
      </p:sp>
    </p:spTree>
    <p:extLst>
      <p:ext uri="{BB962C8B-B14F-4D97-AF65-F5344CB8AC3E}">
        <p14:creationId xmlns:p14="http://schemas.microsoft.com/office/powerpoint/2010/main" val="3522225626"/>
      </p:ext>
    </p:extLst>
  </p:cSld>
  <p:clrMapOvr>
    <a:masterClrMapping/>
  </p:clrMapOvr>
</p:sld>
</file>

<file path=ppt/theme/theme1.xml><?xml version="1.0" encoding="utf-8"?>
<a:theme xmlns:a="http://schemas.openxmlformats.org/drawingml/2006/main" name="frontiertech">
  <a:themeElements>
    <a:clrScheme name="Custom 2">
      <a:dk1>
        <a:srgbClr val="FEFFFE"/>
      </a:dk1>
      <a:lt1>
        <a:srgbClr val="FFFFFF"/>
      </a:lt1>
      <a:dk2>
        <a:srgbClr val="FEFFFE"/>
      </a:dk2>
      <a:lt2>
        <a:srgbClr val="E7E6E6"/>
      </a:lt2>
      <a:accent1>
        <a:srgbClr val="FEC736"/>
      </a:accent1>
      <a:accent2>
        <a:srgbClr val="4CA2A9"/>
      </a:accent2>
      <a:accent3>
        <a:srgbClr val="5E73AC"/>
      </a:accent3>
      <a:accent4>
        <a:srgbClr val="B68A29"/>
      </a:accent4>
      <a:accent5>
        <a:srgbClr val="5B9BD5"/>
      </a:accent5>
      <a:accent6>
        <a:srgbClr val="70AD47"/>
      </a:accent6>
      <a:hlink>
        <a:srgbClr val="FEC736"/>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ntiertech" id="{080EFA3D-C8D7-854C-92B6-C1B57E0C876C}" vid="{B32CB7BD-E073-884D-B079-B7B9A4B05A1F}"/>
    </a:ext>
  </a:extLst>
</a:theme>
</file>

<file path=ppt/theme/theme2.xml><?xml version="1.0" encoding="utf-8"?>
<a:theme xmlns:a="http://schemas.openxmlformats.org/drawingml/2006/main" name="frontiertech">
  <a:themeElements>
    <a:clrScheme name="Custom 2">
      <a:dk1>
        <a:srgbClr val="FEFFFE"/>
      </a:dk1>
      <a:lt1>
        <a:srgbClr val="FFFFFF"/>
      </a:lt1>
      <a:dk2>
        <a:srgbClr val="FEFFFE"/>
      </a:dk2>
      <a:lt2>
        <a:srgbClr val="E7E6E6"/>
      </a:lt2>
      <a:accent1>
        <a:srgbClr val="FEC736"/>
      </a:accent1>
      <a:accent2>
        <a:srgbClr val="4CA2A9"/>
      </a:accent2>
      <a:accent3>
        <a:srgbClr val="5E73AC"/>
      </a:accent3>
      <a:accent4>
        <a:srgbClr val="B68A29"/>
      </a:accent4>
      <a:accent5>
        <a:srgbClr val="5B9BD5"/>
      </a:accent5>
      <a:accent6>
        <a:srgbClr val="70AD47"/>
      </a:accent6>
      <a:hlink>
        <a:srgbClr val="FEC736"/>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ntiertech" id="{080EFA3D-C8D7-854C-92B6-C1B57E0C876C}" vid="{B32CB7BD-E073-884D-B079-B7B9A4B05A1F}"/>
    </a:ext>
  </a:extLst>
</a:theme>
</file>

<file path=ppt/theme/theme3.xml><?xml version="1.0" encoding="utf-8"?>
<a:theme xmlns:a="http://schemas.openxmlformats.org/drawingml/2006/main" name="frontiertech">
  <a:themeElements>
    <a:clrScheme name="Custom 2">
      <a:dk1>
        <a:srgbClr val="FEFFFE"/>
      </a:dk1>
      <a:lt1>
        <a:srgbClr val="FFFFFF"/>
      </a:lt1>
      <a:dk2>
        <a:srgbClr val="FEFFFE"/>
      </a:dk2>
      <a:lt2>
        <a:srgbClr val="E7E6E6"/>
      </a:lt2>
      <a:accent1>
        <a:srgbClr val="FEC736"/>
      </a:accent1>
      <a:accent2>
        <a:srgbClr val="4CA2A9"/>
      </a:accent2>
      <a:accent3>
        <a:srgbClr val="FEFFFF"/>
      </a:accent3>
      <a:accent4>
        <a:srgbClr val="FE567D"/>
      </a:accent4>
      <a:accent5>
        <a:srgbClr val="5B9BD5"/>
      </a:accent5>
      <a:accent6>
        <a:srgbClr val="FFFEFD"/>
      </a:accent6>
      <a:hlink>
        <a:srgbClr val="FDFFFD"/>
      </a:hlink>
      <a:folHlink>
        <a:srgbClr val="FFFEF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ntiertech" id="{080EFA3D-C8D7-854C-92B6-C1B57E0C876C}" vid="{B32CB7BD-E073-884D-B079-B7B9A4B05A1F}"/>
    </a:ext>
  </a:extLst>
</a:theme>
</file>

<file path=ppt/theme/theme4.xml><?xml version="1.0" encoding="utf-8"?>
<a:theme xmlns:a="http://schemas.openxmlformats.org/drawingml/2006/main" name="frontiertech">
  <a:themeElements>
    <a:clrScheme name="Custom 2">
      <a:dk1>
        <a:srgbClr val="FEFFFE"/>
      </a:dk1>
      <a:lt1>
        <a:srgbClr val="FFFFFF"/>
      </a:lt1>
      <a:dk2>
        <a:srgbClr val="FEFFFE"/>
      </a:dk2>
      <a:lt2>
        <a:srgbClr val="E7E6E6"/>
      </a:lt2>
      <a:accent1>
        <a:srgbClr val="FEC736"/>
      </a:accent1>
      <a:accent2>
        <a:srgbClr val="4CA2A9"/>
      </a:accent2>
      <a:accent3>
        <a:srgbClr val="5E73AC"/>
      </a:accent3>
      <a:accent4>
        <a:srgbClr val="B68A29"/>
      </a:accent4>
      <a:accent5>
        <a:srgbClr val="5B9BD5"/>
      </a:accent5>
      <a:accent6>
        <a:srgbClr val="70AD47"/>
      </a:accent6>
      <a:hlink>
        <a:srgbClr val="FEC736"/>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ntiertech" id="{080EFA3D-C8D7-854C-92B6-C1B57E0C876C}" vid="{B32CB7BD-E073-884D-B079-B7B9A4B05A1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E2296B40A12549AAF59F14837A4C74" ma:contentTypeVersion="13" ma:contentTypeDescription="Create a new document." ma:contentTypeScope="" ma:versionID="8dcfb88d3270fafa381daa4411591c9c">
  <xsd:schema xmlns:xsd="http://www.w3.org/2001/XMLSchema" xmlns:xs="http://www.w3.org/2001/XMLSchema" xmlns:p="http://schemas.microsoft.com/office/2006/metadata/properties" xmlns:ns2="30072bdd-44e3-492a-9bf3-41313a20fa59" xmlns:ns3="8024aa29-09e0-41bf-a8ba-de7a3ccff2d2" targetNamespace="http://schemas.microsoft.com/office/2006/metadata/properties" ma:root="true" ma:fieldsID="f2130b10d26f37cd1d597ea78e321af3" ns2:_="" ns3:_="">
    <xsd:import namespace="30072bdd-44e3-492a-9bf3-41313a20fa59"/>
    <xsd:import namespace="8024aa29-09e0-41bf-a8ba-de7a3ccff2d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072bdd-44e3-492a-9bf3-41313a20fa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f8ebb0a5-c57d-4c3a-bec7-8a38252dd05c"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24aa29-09e0-41bf-a8ba-de7a3ccff2d2"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4bd73786-374d-4abd-9f6d-0da803826b8d}" ma:internalName="TaxCatchAll" ma:showField="CatchAllData" ma:web="8024aa29-09e0-41bf-a8ba-de7a3ccff2d2">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024aa29-09e0-41bf-a8ba-de7a3ccff2d2" xsi:nil="true"/>
    <lcf76f155ced4ddcb4097134ff3c332f xmlns="30072bdd-44e3-492a-9bf3-41313a20fa59">
      <Terms xmlns="http://schemas.microsoft.com/office/infopath/2007/PartnerControls"/>
    </lcf76f155ced4ddcb4097134ff3c332f>
    <SharedWithUsers xmlns="8024aa29-09e0-41bf-a8ba-de7a3ccff2d2">
      <UserInfo>
        <DisplayName>Ipek beril Benli</DisplayName>
        <AccountId>43</AccountId>
        <AccountType/>
      </UserInfo>
    </SharedWithUsers>
  </documentManagement>
</p:properties>
</file>

<file path=customXml/itemProps1.xml><?xml version="1.0" encoding="utf-8"?>
<ds:datastoreItem xmlns:ds="http://schemas.openxmlformats.org/officeDocument/2006/customXml" ds:itemID="{E62FF70B-FFC7-48CB-B09C-960C61FEE4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072bdd-44e3-492a-9bf3-41313a20fa59"/>
    <ds:schemaRef ds:uri="8024aa29-09e0-41bf-a8ba-de7a3ccff2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673DD53-6A06-4588-9E9A-777572FF2106}">
  <ds:schemaRefs>
    <ds:schemaRef ds:uri="http://schemas.microsoft.com/sharepoint/v3/contenttype/forms"/>
  </ds:schemaRefs>
</ds:datastoreItem>
</file>

<file path=customXml/itemProps3.xml><?xml version="1.0" encoding="utf-8"?>
<ds:datastoreItem xmlns:ds="http://schemas.openxmlformats.org/officeDocument/2006/customXml" ds:itemID="{0DEDE2C8-FC7C-4381-A834-6FD8DD37E8B0}">
  <ds:schemaRefs>
    <ds:schemaRef ds:uri="6259e846-8b77-4076-b7b3-191dee427045"/>
    <ds:schemaRef ds:uri="97847797-b717-4ffb-b5fd-2a237f853c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8024aa29-09e0-41bf-a8ba-de7a3ccff2d2"/>
    <ds:schemaRef ds:uri="30072bdd-44e3-492a-9bf3-41313a20fa59"/>
  </ds:schemaRefs>
</ds:datastoreItem>
</file>

<file path=docProps/app.xml><?xml version="1.0" encoding="utf-8"?>
<Properties xmlns="http://schemas.openxmlformats.org/officeDocument/2006/extended-properties" xmlns:vt="http://schemas.openxmlformats.org/officeDocument/2006/docPropsVTypes">
  <Template>office theme</Template>
  <TotalTime>359</TotalTime>
  <Words>1889</Words>
  <Application>Microsoft Macintosh PowerPoint</Application>
  <PresentationFormat>Widescreen</PresentationFormat>
  <Paragraphs>228</Paragraphs>
  <Slides>37</Slides>
  <Notes>21</Notes>
  <HiddenSlides>2</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37</vt:i4>
      </vt:variant>
    </vt:vector>
  </HeadingPairs>
  <TitlesOfParts>
    <vt:vector size="49" baseType="lpstr">
      <vt:lpstr>Arial</vt:lpstr>
      <vt:lpstr>Calibri</vt:lpstr>
      <vt:lpstr>Calibri Light</vt:lpstr>
      <vt:lpstr>Courier New</vt:lpstr>
      <vt:lpstr>Helvetica Neue Thin</vt:lpstr>
      <vt:lpstr>Söhne</vt:lpstr>
      <vt:lpstr>Times</vt:lpstr>
      <vt:lpstr>Times New Roman</vt:lpstr>
      <vt:lpstr>frontiertech</vt:lpstr>
      <vt:lpstr>frontiertech</vt:lpstr>
      <vt:lpstr>frontiertech</vt:lpstr>
      <vt:lpstr>frontiertech</vt:lpstr>
      <vt:lpstr>Predictive Analysis of Academic Performance via Social media Influence Metrics</vt:lpstr>
      <vt:lpstr>How to use this template</vt:lpstr>
      <vt:lpstr>Outline</vt:lpstr>
      <vt:lpstr>Concept note and implementation plan</vt:lpstr>
      <vt:lpstr>Background</vt:lpstr>
      <vt:lpstr>Objectives</vt:lpstr>
      <vt:lpstr>SDG Relation</vt:lpstr>
      <vt:lpstr>Data</vt:lpstr>
      <vt:lpstr>Data Collection </vt:lpstr>
      <vt:lpstr>Data Collection </vt:lpstr>
      <vt:lpstr>Data Collection </vt:lpstr>
      <vt:lpstr>Exploratory Data Analysis (EDA) and Feature Engineering</vt:lpstr>
      <vt:lpstr>Exploratory Data Analysis (EDA) and Feature Engineering</vt:lpstr>
      <vt:lpstr>Exploratory Data Analysis (EDA) and Feature Engineering</vt:lpstr>
      <vt:lpstr>Exploratory Data Analysis (EDA) and Feature Engineering</vt:lpstr>
      <vt:lpstr>Exploratory Data Analysis (EDA) and Feature Engineering</vt:lpstr>
      <vt:lpstr>Exploratory Data Analysis (EDA) and Feature Engineering</vt:lpstr>
      <vt:lpstr>Exploratory Data Analysis (EDA) and Feature Engineering</vt:lpstr>
      <vt:lpstr>Exploratory Data Analysis (EDA) and Feature Engineering</vt:lpstr>
      <vt:lpstr>Exploratory Data Analysis (EDA) and Feature Engineering</vt:lpstr>
      <vt:lpstr>Exploratory Data Analysis (EDA) and Feature Engineering</vt:lpstr>
      <vt:lpstr>Exploratory Data Analysis (EDA) and Feature Engineering</vt:lpstr>
      <vt:lpstr>Exploratory Data Analysis (EDA) and Feature Engineering</vt:lpstr>
      <vt:lpstr>Model</vt:lpstr>
      <vt:lpstr>Model Selection and Training</vt:lpstr>
      <vt:lpstr>Model Selection and Training</vt:lpstr>
      <vt:lpstr>Model Evaluation and Hyperparameter Tuning</vt:lpstr>
      <vt:lpstr>Model Evaluation and Hyperparameter Tuning</vt:lpstr>
      <vt:lpstr>Model Evaluation and Hyperparameter Tuning</vt:lpstr>
      <vt:lpstr>Model Refinement and Testing</vt:lpstr>
      <vt:lpstr>Model Refinement and Testing</vt:lpstr>
      <vt:lpstr>Results</vt:lpstr>
      <vt:lpstr>Evaluation Results</vt:lpstr>
      <vt:lpstr>Evaluation Results</vt:lpstr>
      <vt:lpstr>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MOUHSINE DAOUDA</cp:lastModifiedBy>
  <cp:revision>113</cp:revision>
  <dcterms:created xsi:type="dcterms:W3CDTF">2023-07-17T12:29:49Z</dcterms:created>
  <dcterms:modified xsi:type="dcterms:W3CDTF">2023-12-11T19:52:05Z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0x010100F4E2296B40A12549AAF59F14837A4C74</vt:lpwstr>
  </property>
  <property fmtid="{D5CDD505-2E9C-101B-9397-08002B2CF9AE}" pid="3" name="MediaServiceImageTags">
    <vt:lpwstr/>
  </property>
</Properties>
</file>